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66" r:id="rId4"/>
    <p:sldId id="267" r:id="rId5"/>
    <p:sldId id="275" r:id="rId6"/>
    <p:sldId id="268" r:id="rId7"/>
    <p:sldId id="288" r:id="rId8"/>
    <p:sldId id="290" r:id="rId9"/>
    <p:sldId id="258" r:id="rId10"/>
    <p:sldId id="273" r:id="rId11"/>
    <p:sldId id="274" r:id="rId12"/>
    <p:sldId id="283" r:id="rId13"/>
    <p:sldId id="285" r:id="rId14"/>
    <p:sldId id="286" r:id="rId15"/>
    <p:sldId id="277" r:id="rId16"/>
    <p:sldId id="272" r:id="rId17"/>
    <p:sldId id="292" r:id="rId18"/>
    <p:sldId id="287" r:id="rId19"/>
    <p:sldId id="261" r:id="rId20"/>
    <p:sldId id="262" r:id="rId21"/>
    <p:sldId id="263" r:id="rId22"/>
    <p:sldId id="259" r:id="rId23"/>
    <p:sldId id="260" r:id="rId24"/>
    <p:sldId id="264" r:id="rId25"/>
    <p:sldId id="265" r:id="rId26"/>
    <p:sldId id="270" r:id="rId27"/>
    <p:sldId id="276" r:id="rId28"/>
    <p:sldId id="284" r:id="rId29"/>
    <p:sldId id="281" r:id="rId30"/>
    <p:sldId id="282" r:id="rId31"/>
    <p:sldId id="271" r:id="rId32"/>
    <p:sldId id="289"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nchal Mongia" initials="AM" lastIdx="8" clrIdx="0">
    <p:extLst>
      <p:ext uri="{19B8F6BF-5375-455C-9EA6-DF929625EA0E}">
        <p15:presenceInfo xmlns:p15="http://schemas.microsoft.com/office/powerpoint/2012/main" userId="S-1-5-21-48452065-328522785-3446126473-275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192" autoAdjust="0"/>
  </p:normalViewPr>
  <p:slideViewPr>
    <p:cSldViewPr snapToGrid="0">
      <p:cViewPr varScale="1">
        <p:scale>
          <a:sx n="101" d="100"/>
          <a:sy n="101" d="100"/>
        </p:scale>
        <p:origin x="204"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15T15:37:06.467" idx="8">
    <p:pos x="4929" y="2406"/>
    <p:text>0th has drugs with all cls tested..1st has dugs with only sensitive CLs and 2nd has drugs which have sensitivie CLs tested for all 15 drugs..3d has sensitive CLS for all 15 drugs but variation is against median ic50_mode</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05T16:50:44.098" idx="1">
    <p:pos x="2132" y="48"/>
    <p:text>EXPECTED: To see which metric best captures similarity/distance between muatation profiles
Hamming is clearly high for all CLs because it includes negative matches aslo.</p:text>
    <p:extLst>
      <p:ext uri="{C676402C-5697-4E1C-873F-D02D1690AC5C}">
        <p15:threadingInfo xmlns:p15="http://schemas.microsoft.com/office/powerpoint/2012/main" timeZoneBias="-480"/>
      </p:ext>
    </p:extLst>
  </p:cm>
  <p:cm authorId="1" dt="2019-11-05T16:50:50.209" idx="2">
    <p:pos x="1514" y="1909"/>
    <p:text>EXPECTED: To clarly see bad cell lines(showing inconsistent behaviour with almost all/most of drugs) with v.low kappa and v.high mean AAA
Eg: NCI-H1648</p:text>
    <p:extLst>
      <p:ext uri="{C676402C-5697-4E1C-873F-D02D1690AC5C}">
        <p15:threadingInfo xmlns:p15="http://schemas.microsoft.com/office/powerpoint/2012/main" timeZoneBias="-480"/>
      </p:ext>
    </p:extLst>
  </p:cm>
  <p:cm authorId="1" dt="2019-11-05T17:37:17.903" idx="4">
    <p:pos x="7175" y="39"/>
    <p:text>11.6% (40/345) CLs have different mutation profiles (cdg CELL)</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1-05T18:01:02.223" idx="5">
    <p:pos x="1581" y="65"/>
    <p:text>the outlier dots are the CLS with kappa~0
* After removing, corr=0.86=&gt;#muts can be avgd</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1-05T18:08:58.783" idx="7">
    <p:pos x="6881" y="2832"/>
    <p:text>Higher mean #muts, higher</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AEC5F-41B4-47EE-9844-C6BEC1890D40}" type="datetimeFigureOut">
              <a:rPr lang="en-US" smtClean="0"/>
              <a:t>11/11/2019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99EEA-83E5-4B85-AA60-7FDE9A3A476C}" type="slidenum">
              <a:rPr lang="en-US" smtClean="0"/>
              <a:t>‹#›</a:t>
            </a:fld>
            <a:endParaRPr lang="en-US"/>
          </a:p>
        </p:txBody>
      </p:sp>
    </p:spTree>
    <p:extLst>
      <p:ext uri="{BB962C8B-B14F-4D97-AF65-F5344CB8AC3E}">
        <p14:creationId xmlns:p14="http://schemas.microsoft.com/office/powerpoint/2010/main" val="252480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Evaluation_of_binary_classifier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iiisci.org/journal/CV$/sci/pdfs/GS315JG.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biomarkers are to be found for each drug separately, it is vital that pharmacological profiles are highly consistent at the level of individual drugs and not merely when averaged across a larger dataset.</a:t>
            </a:r>
            <a:endParaRPr lang="en-US" dirty="0"/>
          </a:p>
        </p:txBody>
      </p:sp>
      <p:sp>
        <p:nvSpPr>
          <p:cNvPr id="4" name="Slide Number Placeholder 3"/>
          <p:cNvSpPr>
            <a:spLocks noGrp="1"/>
          </p:cNvSpPr>
          <p:nvPr>
            <p:ph type="sldNum" sz="quarter" idx="10"/>
          </p:nvPr>
        </p:nvSpPr>
        <p:spPr/>
        <p:txBody>
          <a:bodyPr/>
          <a:lstStyle/>
          <a:p>
            <a:fld id="{89199EEA-83E5-4B85-AA60-7FDE9A3A476C}" type="slidenum">
              <a:rPr lang="en-US" smtClean="0"/>
              <a:t>6</a:t>
            </a:fld>
            <a:endParaRPr lang="en-US"/>
          </a:p>
        </p:txBody>
      </p:sp>
    </p:spTree>
    <p:extLst>
      <p:ext uri="{BB962C8B-B14F-4D97-AF65-F5344CB8AC3E}">
        <p14:creationId xmlns:p14="http://schemas.microsoft.com/office/powerpoint/2010/main" val="163769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K=(Po-</a:t>
            </a:r>
            <a:r>
              <a:rPr lang="en-US" dirty="0" err="1" smtClean="0"/>
              <a:t>Pe</a:t>
            </a:r>
            <a:r>
              <a:rPr lang="en-US" dirty="0" smtClean="0"/>
              <a:t>)/(1-Pe) </a:t>
            </a:r>
            <a:r>
              <a:rPr lang="en-US" sz="1200" b="0" i="0" kern="1200" dirty="0" smtClean="0">
                <a:solidFill>
                  <a:schemeClr val="tx1"/>
                </a:solidFill>
                <a:effectLst/>
                <a:latin typeface="+mn-lt"/>
                <a:ea typeface="+mn-ea"/>
                <a:cs typeface="+mn-cs"/>
              </a:rPr>
              <a:t>where </a:t>
            </a:r>
            <a:r>
              <a:rPr lang="en-US" sz="1200" b="0" i="1" kern="1200" dirty="0" err="1" smtClean="0">
                <a:solidFill>
                  <a:schemeClr val="tx1"/>
                </a:solidFill>
                <a:effectLst/>
                <a:latin typeface="+mn-lt"/>
                <a:ea typeface="+mn-ea"/>
                <a:cs typeface="+mn-cs"/>
              </a:rPr>
              <a:t>p</a:t>
            </a:r>
            <a:r>
              <a:rPr lang="en-US" sz="1200" b="0" i="1" kern="1200" baseline="-25000" dirty="0" err="1" smtClean="0">
                <a:solidFill>
                  <a:schemeClr val="tx1"/>
                </a:solidFill>
                <a:effectLst/>
                <a:latin typeface="+mn-lt"/>
                <a:ea typeface="+mn-ea"/>
                <a:cs typeface="+mn-cs"/>
              </a:rPr>
              <a:t>o</a:t>
            </a:r>
            <a:r>
              <a:rPr lang="en-US" sz="1200" b="0" i="0" kern="1200" dirty="0" smtClean="0">
                <a:solidFill>
                  <a:schemeClr val="tx1"/>
                </a:solidFill>
                <a:effectLst/>
                <a:latin typeface="+mn-lt"/>
                <a:ea typeface="+mn-ea"/>
                <a:cs typeface="+mn-cs"/>
              </a:rPr>
              <a:t> is the relative observed agreement among raters (identical to </a:t>
            </a:r>
            <a:r>
              <a:rPr lang="en-US" sz="1200" b="0" i="0" u="none" strike="noStrike" kern="1200" dirty="0" smtClean="0">
                <a:solidFill>
                  <a:schemeClr val="tx1"/>
                </a:solidFill>
                <a:effectLst/>
                <a:latin typeface="+mn-lt"/>
                <a:ea typeface="+mn-ea"/>
                <a:cs typeface="+mn-cs"/>
                <a:hlinkClick r:id="rId3" tooltip="Evaluation of binary classifiers"/>
              </a:rPr>
              <a:t>accuracy</a:t>
            </a:r>
            <a:r>
              <a:rPr lang="en-US" sz="1200" b="0" i="0" kern="1200" dirty="0" smtClean="0">
                <a:solidFill>
                  <a:schemeClr val="tx1"/>
                </a:solidFill>
                <a:effectLst/>
                <a:latin typeface="+mn-lt"/>
                <a:ea typeface="+mn-ea"/>
                <a:cs typeface="+mn-cs"/>
              </a:rPr>
              <a:t>), and </a:t>
            </a:r>
            <a:r>
              <a:rPr lang="en-US" sz="1200" b="0" i="1" kern="1200" dirty="0" err="1" smtClean="0">
                <a:solidFill>
                  <a:schemeClr val="tx1"/>
                </a:solidFill>
                <a:effectLst/>
                <a:latin typeface="+mn-lt"/>
                <a:ea typeface="+mn-ea"/>
                <a:cs typeface="+mn-cs"/>
              </a:rPr>
              <a:t>p</a:t>
            </a:r>
            <a:r>
              <a:rPr lang="en-US" sz="1200" b="0" i="1" kern="1200" baseline="-25000" dirty="0" err="1"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 is the hypothetical probability of chance agreement,</a:t>
            </a:r>
          </a:p>
          <a:p>
            <a:r>
              <a:rPr lang="en-US" sz="1200" b="0" i="0" kern="1200" dirty="0" smtClean="0">
                <a:solidFill>
                  <a:schemeClr val="tx1"/>
                </a:solidFill>
                <a:effectLst/>
                <a:latin typeface="+mn-lt"/>
                <a:ea typeface="+mn-ea"/>
                <a:cs typeface="+mn-cs"/>
              </a:rPr>
              <a:t>K=0 =&gt; </a:t>
            </a:r>
            <a:r>
              <a:rPr lang="en-US" sz="1200" b="0" i="0" kern="1200" dirty="0" err="1" smtClean="0">
                <a:solidFill>
                  <a:schemeClr val="tx1"/>
                </a:solidFill>
                <a:effectLst/>
                <a:latin typeface="+mn-lt"/>
                <a:ea typeface="+mn-ea"/>
                <a:cs typeface="+mn-cs"/>
              </a:rPr>
              <a:t>Po~Pe</a:t>
            </a:r>
            <a:r>
              <a:rPr lang="en-US" sz="1200" b="0" i="0" kern="1200" dirty="0" smtClean="0">
                <a:solidFill>
                  <a:schemeClr val="tx1"/>
                </a:solidFill>
                <a:effectLst/>
                <a:latin typeface="+mn-lt"/>
                <a:ea typeface="+mn-ea"/>
                <a:cs typeface="+mn-cs"/>
              </a:rPr>
              <a:t> =&gt;  agreement by chance, k&lt;0=&gt; agreement worse than by chance</a:t>
            </a:r>
          </a:p>
          <a:p>
            <a:endParaRPr lang="en-US" sz="1200" b="0" i="0" kern="1200" dirty="0" smtClean="0">
              <a:solidFill>
                <a:schemeClr val="tx1"/>
              </a:solidFill>
              <a:effectLst/>
              <a:latin typeface="+mn-lt"/>
              <a:ea typeface="+mn-ea"/>
              <a:cs typeface="+mn-cs"/>
            </a:endParaRPr>
          </a:p>
          <a:p>
            <a:r>
              <a:rPr lang="en-US" sz="1200" b="0" i="0" u="sng" strike="noStrike" kern="1200" dirty="0" smtClean="0">
                <a:solidFill>
                  <a:schemeClr val="tx1"/>
                </a:solidFill>
                <a:effectLst/>
                <a:latin typeface="+mn-lt"/>
                <a:ea typeface="+mn-ea"/>
                <a:cs typeface="+mn-cs"/>
                <a:hlinkClick r:id="rId4"/>
              </a:rPr>
              <a:t>http://www.iiisci.org/journal/CV$/sci/pdfs/GS315JG.pdf</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Hamming </a:t>
            </a:r>
            <a:r>
              <a:rPr lang="en-US" sz="1200" b="0" i="0" u="none" strike="noStrike" kern="1200" dirty="0" err="1" smtClean="0">
                <a:solidFill>
                  <a:schemeClr val="tx1"/>
                </a:solidFill>
                <a:effectLst/>
                <a:latin typeface="+mn-lt"/>
                <a:ea typeface="+mn-ea"/>
                <a:cs typeface="+mn-cs"/>
              </a:rPr>
              <a:t>simi</a:t>
            </a:r>
            <a:r>
              <a:rPr lang="en-US" sz="1200" b="0" i="0" u="none" strike="noStrike" kern="1200" dirty="0" smtClean="0">
                <a:solidFill>
                  <a:schemeClr val="tx1"/>
                </a:solidFill>
                <a:effectLst/>
                <a:latin typeface="+mn-lt"/>
                <a:ea typeface="+mn-ea"/>
                <a:cs typeface="+mn-cs"/>
              </a:rPr>
              <a:t>: 1-distance.hamming([1, 0 ,0, 0 ,0, 0 ,0, 0 ,0, 0 ], [1 ,1, 0, 0 ,0, 0 ,0, 0 ,0, 0 ])=0.9 &lt;= fraction</a:t>
            </a:r>
            <a:r>
              <a:rPr lang="en-US" sz="1200" b="0" i="0" u="none" strike="noStrike" kern="1200" baseline="0" dirty="0" smtClean="0">
                <a:solidFill>
                  <a:schemeClr val="tx1"/>
                </a:solidFill>
                <a:effectLst/>
                <a:latin typeface="+mn-lt"/>
                <a:ea typeface="+mn-ea"/>
                <a:cs typeface="+mn-cs"/>
              </a:rPr>
              <a:t> of bit positions which are same</a:t>
            </a:r>
            <a:endParaRPr lang="en-US" sz="1200" b="0" i="0" u="none" strike="noStrike"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rPr>
              <a:t>Jaccard</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simi</a:t>
            </a:r>
            <a:r>
              <a:rPr lang="en-US" sz="1200" b="0" i="0" u="none" strike="noStrike" kern="1200" baseline="0" dirty="0" smtClean="0">
                <a:solidFill>
                  <a:schemeClr val="tx1"/>
                </a:solidFill>
                <a:effectLst/>
                <a:latin typeface="+mn-lt"/>
                <a:ea typeface="+mn-ea"/>
                <a:cs typeface="+mn-cs"/>
              </a:rPr>
              <a:t>: 1-distance.jaccard([1, 0 ,0, 0 ,0, 0 ,0, 0 ,0, 0], [1 ,1, 0, 0 ,0, 0 ,0, 0 ,0, 0])=0.5 &lt;= excludes negative matches</a:t>
            </a:r>
            <a:endParaRPr lang="en-US" dirty="0"/>
          </a:p>
        </p:txBody>
      </p:sp>
      <p:sp>
        <p:nvSpPr>
          <p:cNvPr id="4" name="Slide Number Placeholder 3"/>
          <p:cNvSpPr>
            <a:spLocks noGrp="1"/>
          </p:cNvSpPr>
          <p:nvPr>
            <p:ph type="sldNum" sz="quarter" idx="10"/>
          </p:nvPr>
        </p:nvSpPr>
        <p:spPr/>
        <p:txBody>
          <a:bodyPr/>
          <a:lstStyle/>
          <a:p>
            <a:fld id="{89199EEA-83E5-4B85-AA60-7FDE9A3A476C}" type="slidenum">
              <a:rPr lang="en-US" smtClean="0"/>
              <a:t>10</a:t>
            </a:fld>
            <a:endParaRPr lang="en-US"/>
          </a:p>
        </p:txBody>
      </p:sp>
    </p:spTree>
    <p:extLst>
      <p:ext uri="{BB962C8B-B14F-4D97-AF65-F5344CB8AC3E}">
        <p14:creationId xmlns:p14="http://schemas.microsoft.com/office/powerpoint/2010/main" val="156928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a:t>
            </a:r>
          </a:p>
          <a:p>
            <a:r>
              <a:rPr lang="en-US" dirty="0" smtClean="0"/>
              <a:t>We wanted to 1) convert .</a:t>
            </a:r>
            <a:r>
              <a:rPr lang="en-US" dirty="0" err="1" smtClean="0"/>
              <a:t>ipynb</a:t>
            </a:r>
            <a:r>
              <a:rPr lang="en-US" dirty="0" smtClean="0"/>
              <a:t> notebook</a:t>
            </a:r>
            <a:r>
              <a:rPr lang="en-US" baseline="0" dirty="0" smtClean="0"/>
              <a:t> to command line-python script</a:t>
            </a:r>
          </a:p>
          <a:p>
            <a:r>
              <a:rPr lang="en-US" baseline="0" dirty="0" smtClean="0"/>
              <a:t>	2) save fitting results CL-wise (save 1 csv file for 1 CL instead of 1 pair to save space I case of large datasets like GDSC)</a:t>
            </a:r>
          </a:p>
          <a:p>
            <a:pPr marL="171450" indent="-171450">
              <a:buFont typeface="Arial" panose="020B0604020202020204" pitchFamily="34" charset="0"/>
              <a:buChar char="•"/>
            </a:pPr>
            <a:r>
              <a:rPr lang="en-US" baseline="0" dirty="0" err="1" smtClean="0"/>
              <a:t>Nok</a:t>
            </a:r>
            <a:r>
              <a:rPr lang="en-US" baseline="0" dirty="0" smtClean="0"/>
              <a:t> helped convert the </a:t>
            </a:r>
            <a:r>
              <a:rPr lang="en-US" baseline="0" dirty="0" err="1" smtClean="0"/>
              <a:t>scipt</a:t>
            </a:r>
            <a:r>
              <a:rPr lang="en-US" baseline="0" dirty="0" smtClean="0"/>
              <a:t> since I was busy converting project400 script</a:t>
            </a:r>
          </a:p>
          <a:p>
            <a:pPr marL="171450" indent="-171450">
              <a:buFont typeface="Arial" panose="020B0604020202020204" pitchFamily="34" charset="0"/>
              <a:buChar char="•"/>
            </a:pPr>
            <a:r>
              <a:rPr lang="en-US" baseline="0" dirty="0" smtClean="0"/>
              <a:t>She observed that old model had a hierarchical structure; fixed that by giving option o run a) shrinkage but with </a:t>
            </a:r>
            <a:r>
              <a:rPr lang="en-US" baseline="0" dirty="0" err="1" smtClean="0"/>
              <a:t>pyjags</a:t>
            </a:r>
            <a:r>
              <a:rPr lang="en-US" baseline="0" dirty="0" smtClean="0"/>
              <a:t> b) no shrinkage</a:t>
            </a:r>
          </a:p>
          <a:p>
            <a:pPr marL="171450" indent="-171450">
              <a:buFont typeface="Arial" panose="020B0604020202020204" pitchFamily="34" charset="0"/>
              <a:buChar char="•"/>
            </a:pPr>
            <a:r>
              <a:rPr lang="en-US" baseline="0" dirty="0" smtClean="0"/>
              <a:t>Fitting results were not the same </a:t>
            </a:r>
            <a:r>
              <a:rPr lang="en-US" baseline="0" dirty="0" err="1" smtClean="0"/>
              <a:t>corr</a:t>
            </a:r>
            <a:r>
              <a:rPr lang="en-US" baseline="0" dirty="0" smtClean="0"/>
              <a:t>=0.88); new fitting couldn’t capture the inconsistency, </a:t>
            </a:r>
            <a:r>
              <a:rPr lang="en-US" baseline="0" dirty="0" err="1" smtClean="0"/>
              <a:t>hdi</a:t>
            </a:r>
            <a:r>
              <a:rPr lang="en-US" baseline="0" dirty="0" smtClean="0"/>
              <a:t> was too tight</a:t>
            </a:r>
          </a:p>
          <a:p>
            <a:pPr marL="171450" indent="-171450">
              <a:buFont typeface="Arial" panose="020B0604020202020204" pitchFamily="34" charset="0"/>
              <a:buChar char="•"/>
            </a:pPr>
            <a:r>
              <a:rPr lang="en-US" baseline="0" dirty="0" smtClean="0"/>
              <a:t>I re-ran fitting with 1)shrinkage 2) Flat-1pair, Flat-</a:t>
            </a:r>
            <a:r>
              <a:rPr lang="en-US" baseline="0" dirty="0" err="1" smtClean="0"/>
              <a:t>allPairs</a:t>
            </a:r>
            <a:r>
              <a:rPr lang="en-US" baseline="0" dirty="0" smtClean="0"/>
              <a:t> 3) Hierarch-1pair, </a:t>
            </a:r>
            <a:r>
              <a:rPr lang="en-US" baseline="0" dirty="0" err="1" smtClean="0"/>
              <a:t>Hieararch-allPairs</a:t>
            </a:r>
            <a:endParaRPr lang="en-US" baseline="0" dirty="0" smtClean="0"/>
          </a:p>
          <a:p>
            <a:pPr marL="171450" indent="-171450">
              <a:buFont typeface="Arial" panose="020B0604020202020204" pitchFamily="34" charset="0"/>
              <a:buChar char="•"/>
            </a:pPr>
            <a:r>
              <a:rPr lang="en-US" baseline="0" dirty="0" smtClean="0"/>
              <a:t>OBS: Feeding 1 pair at a time better captured the </a:t>
            </a:r>
            <a:r>
              <a:rPr lang="en-US" baseline="0" dirty="0" err="1" smtClean="0"/>
              <a:t>inconsistenv</a:t>
            </a:r>
            <a:endParaRPr lang="en-US" baseline="0" dirty="0" smtClean="0"/>
          </a:p>
          <a:p>
            <a:pPr marL="171450" indent="-171450">
              <a:buFont typeface="Arial" panose="020B0604020202020204" pitchFamily="34" charset="0"/>
              <a:buChar char="•"/>
            </a:pPr>
            <a:r>
              <a:rPr lang="en-US" baseline="0" dirty="0" smtClean="0"/>
              <a:t>So, I switched to previous mode (format which took 1 pair for curve fitting) with flat structure. Also changed normality parameter (nu) to [1+exp(1/29)] instead of [</a:t>
            </a:r>
            <a:r>
              <a:rPr lang="en-US" baseline="0" dirty="0" err="1" smtClean="0"/>
              <a:t>exp</a:t>
            </a:r>
            <a:r>
              <a:rPr lang="en-US" baseline="0" dirty="0" smtClean="0"/>
              <a:t>(1/30)].</a:t>
            </a:r>
          </a:p>
        </p:txBody>
      </p:sp>
      <p:sp>
        <p:nvSpPr>
          <p:cNvPr id="4" name="Slide Number Placeholder 3"/>
          <p:cNvSpPr>
            <a:spLocks noGrp="1"/>
          </p:cNvSpPr>
          <p:nvPr>
            <p:ph type="sldNum" sz="quarter" idx="10"/>
          </p:nvPr>
        </p:nvSpPr>
        <p:spPr/>
        <p:txBody>
          <a:bodyPr/>
          <a:lstStyle/>
          <a:p>
            <a:fld id="{89199EEA-83E5-4B85-AA60-7FDE9A3A476C}" type="slidenum">
              <a:rPr lang="en-US" smtClean="0"/>
              <a:t>23</a:t>
            </a:fld>
            <a:endParaRPr lang="en-US"/>
          </a:p>
        </p:txBody>
      </p:sp>
    </p:spTree>
    <p:extLst>
      <p:ext uri="{BB962C8B-B14F-4D97-AF65-F5344CB8AC3E}">
        <p14:creationId xmlns:p14="http://schemas.microsoft.com/office/powerpoint/2010/main" val="280719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80BE03-0D79-423E-BACA-EF8CB779CB74}"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417984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80BE03-0D79-423E-BACA-EF8CB779CB74}"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42329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80BE03-0D79-423E-BACA-EF8CB779CB74}"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4048703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80BE03-0D79-423E-BACA-EF8CB779CB74}"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3280668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80BE03-0D79-423E-BACA-EF8CB779CB74}"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29192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80BE03-0D79-423E-BACA-EF8CB779CB74}" type="datetimeFigureOut">
              <a:rPr lang="en-US" smtClean="0"/>
              <a:t>11/11/2019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40086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80BE03-0D79-423E-BACA-EF8CB779CB74}" type="datetimeFigureOut">
              <a:rPr lang="en-US" smtClean="0"/>
              <a:t>11/11/2019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138785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80BE03-0D79-423E-BACA-EF8CB779CB74}" type="datetimeFigureOut">
              <a:rPr lang="en-US" smtClean="0"/>
              <a:t>11/11/2019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280250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0BE03-0D79-423E-BACA-EF8CB779CB74}" type="datetimeFigureOut">
              <a:rPr lang="en-US" smtClean="0"/>
              <a:t>11/11/2019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93242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E80BE03-0D79-423E-BACA-EF8CB779CB74}" type="datetimeFigureOut">
              <a:rPr lang="en-US" smtClean="0"/>
              <a:t>11/11/2019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2972094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E80BE03-0D79-423E-BACA-EF8CB779CB74}" type="datetimeFigureOut">
              <a:rPr lang="en-US" smtClean="0"/>
              <a:t>11/11/2019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CBEE1C-957A-4099-8054-456742D7890D}" type="slidenum">
              <a:rPr lang="en-US" smtClean="0"/>
              <a:t>‹#›</a:t>
            </a:fld>
            <a:endParaRPr lang="en-US"/>
          </a:p>
        </p:txBody>
      </p:sp>
    </p:spTree>
    <p:extLst>
      <p:ext uri="{BB962C8B-B14F-4D97-AF65-F5344CB8AC3E}">
        <p14:creationId xmlns:p14="http://schemas.microsoft.com/office/powerpoint/2010/main" val="1742910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0BE03-0D79-423E-BACA-EF8CB779CB74}" type="datetimeFigureOut">
              <a:rPr lang="en-US" smtClean="0"/>
              <a:t>11/11/2019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CBEE1C-957A-4099-8054-456742D7890D}" type="slidenum">
              <a:rPr lang="en-US" smtClean="0"/>
              <a:t>‹#›</a:t>
            </a:fld>
            <a:endParaRPr lang="en-US"/>
          </a:p>
        </p:txBody>
      </p:sp>
    </p:spTree>
    <p:extLst>
      <p:ext uri="{BB962C8B-B14F-4D97-AF65-F5344CB8AC3E}">
        <p14:creationId xmlns:p14="http://schemas.microsoft.com/office/powerpoint/2010/main" val="4276952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comments" Target="../comments/comment2.xml"/><Relationship Id="rId4" Type="http://schemas.openxmlformats.org/officeDocument/2006/relationships/image" Target="../media/image55.png"/><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comments" Target="../comments/comment3.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notesSlide" Target="../notesSlides/notesSlide3.xml"/><Relationship Id="rId16"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2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2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comments" Target="../comments/comment4.xml"/><Relationship Id="rId4" Type="http://schemas.openxmlformats.org/officeDocument/2006/relationships/image" Target="../media/image135.png"/><Relationship Id="rId9" Type="http://schemas.openxmlformats.org/officeDocument/2006/relationships/image" Target="../media/image1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2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comments" Target="../comments/comment1.xml"/><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CadrRes</a:t>
            </a:r>
            <a:r>
              <a:rPr lang="en-US" dirty="0" smtClean="0"/>
              <a:t> plots</a:t>
            </a:r>
            <a:endParaRPr lang="en-US" dirty="0"/>
          </a:p>
        </p:txBody>
      </p:sp>
      <p:sp>
        <p:nvSpPr>
          <p:cNvPr id="3" name="Subtitle 2"/>
          <p:cNvSpPr>
            <a:spLocks noGrp="1"/>
          </p:cNvSpPr>
          <p:nvPr>
            <p:ph type="subTitle" idx="1"/>
          </p:nvPr>
        </p:nvSpPr>
        <p:spPr/>
        <p:txBody>
          <a:bodyPr/>
          <a:lstStyle/>
          <a:p>
            <a:r>
              <a:rPr lang="en-US" dirty="0" smtClean="0"/>
              <a:t>-AANCHAL MONGIA</a:t>
            </a:r>
            <a:br>
              <a:rPr lang="en-US" dirty="0" smtClean="0"/>
            </a:br>
            <a:r>
              <a:rPr lang="en-US" dirty="0" smtClean="0"/>
              <a:t>Oct 7, 2019	</a:t>
            </a:r>
            <a:endParaRPr lang="en-US" dirty="0"/>
          </a:p>
        </p:txBody>
      </p:sp>
    </p:spTree>
    <p:extLst>
      <p:ext uri="{BB962C8B-B14F-4D97-AF65-F5344CB8AC3E}">
        <p14:creationId xmlns:p14="http://schemas.microsoft.com/office/powerpoint/2010/main" val="1183179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288434" y="1701293"/>
            <a:ext cx="942681" cy="215444"/>
          </a:xfrm>
          <a:prstGeom prst="rect">
            <a:avLst/>
          </a:prstGeom>
          <a:noFill/>
        </p:spPr>
        <p:txBody>
          <a:bodyPr wrap="square" rtlCol="0">
            <a:spAutoFit/>
          </a:bodyPr>
          <a:lstStyle/>
          <a:p>
            <a:r>
              <a:rPr lang="en-US" sz="800" dirty="0" smtClean="0"/>
              <a:t>Median =0.70</a:t>
            </a:r>
            <a:endParaRPr lang="en-US" sz="800" dirty="0"/>
          </a:p>
        </p:txBody>
      </p:sp>
      <p:sp>
        <p:nvSpPr>
          <p:cNvPr id="24" name="TextBox 23"/>
          <p:cNvSpPr txBox="1"/>
          <p:nvPr/>
        </p:nvSpPr>
        <p:spPr>
          <a:xfrm>
            <a:off x="880469" y="1918036"/>
            <a:ext cx="1643308" cy="215444"/>
          </a:xfrm>
          <a:prstGeom prst="rect">
            <a:avLst/>
          </a:prstGeom>
          <a:noFill/>
        </p:spPr>
        <p:txBody>
          <a:bodyPr wrap="square" rtlCol="0">
            <a:spAutoFit/>
          </a:bodyPr>
          <a:lstStyle/>
          <a:p>
            <a:r>
              <a:rPr lang="en-US" sz="800" dirty="0" smtClean="0"/>
              <a:t>1 data point is 1 cell line</a:t>
            </a:r>
            <a:endParaRPr lang="en-US" sz="800" dirty="0"/>
          </a:p>
        </p:txBody>
      </p:sp>
      <p:sp>
        <p:nvSpPr>
          <p:cNvPr id="26" name="TextBox 25"/>
          <p:cNvSpPr txBox="1"/>
          <p:nvPr/>
        </p:nvSpPr>
        <p:spPr>
          <a:xfrm>
            <a:off x="8291272" y="2843970"/>
            <a:ext cx="1622580" cy="253916"/>
          </a:xfrm>
          <a:prstGeom prst="rect">
            <a:avLst/>
          </a:prstGeom>
          <a:noFill/>
        </p:spPr>
        <p:txBody>
          <a:bodyPr wrap="square" rtlCol="0">
            <a:spAutoFit/>
          </a:bodyPr>
          <a:lstStyle/>
          <a:p>
            <a:r>
              <a:rPr lang="en-US" sz="1050" b="1" dirty="0" smtClean="0"/>
              <a:t>Drug wise spearman </a:t>
            </a:r>
            <a:r>
              <a:rPr lang="en-US" sz="1050" b="1" dirty="0" err="1" smtClean="0"/>
              <a:t>corr</a:t>
            </a:r>
            <a:endParaRPr lang="en-US" sz="1050" b="1" dirty="0"/>
          </a:p>
        </p:txBody>
      </p:sp>
      <p:pic>
        <p:nvPicPr>
          <p:cNvPr id="29" name="Picture 28"/>
          <p:cNvPicPr>
            <a:picLocks noChangeAspect="1"/>
          </p:cNvPicPr>
          <p:nvPr/>
        </p:nvPicPr>
        <p:blipFill>
          <a:blip r:embed="rId3"/>
          <a:stretch>
            <a:fillRect/>
          </a:stretch>
        </p:blipFill>
        <p:spPr>
          <a:xfrm>
            <a:off x="189162" y="47827"/>
            <a:ext cx="3179004" cy="1762487"/>
          </a:xfrm>
          <a:prstGeom prst="rect">
            <a:avLst/>
          </a:prstGeom>
        </p:spPr>
      </p:pic>
      <p:sp>
        <p:nvSpPr>
          <p:cNvPr id="36" name="Rectangle 1"/>
          <p:cNvSpPr>
            <a:spLocks noChangeArrowheads="1"/>
          </p:cNvSpPr>
          <p:nvPr/>
        </p:nvSpPr>
        <p:spPr bwMode="auto">
          <a:xfrm>
            <a:off x="8402373" y="3276398"/>
            <a:ext cx="151147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Paclitaxel : -0.1 </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Tanespimycin</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0.03 PD0325901 : 0.02 NVP-TAE684 : -0.0 </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Palbociclib</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0.04 </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Crizotinib</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-0.03 </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Erlotinib</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0.09 </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Lapatinib</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0.09 </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Nilotinib</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-0.0 PHA-665752 : 0.02 </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Saracatinib</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-0.11 </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Sorafenib</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0.01 </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Selumetinib</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0.04 Nutlin-3a : -0.01 PLX-4720 : -0.02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8" name="Picture 37"/>
          <p:cNvPicPr>
            <a:picLocks noChangeAspect="1"/>
          </p:cNvPicPr>
          <p:nvPr/>
        </p:nvPicPr>
        <p:blipFill>
          <a:blip r:embed="rId4"/>
          <a:stretch>
            <a:fillRect/>
          </a:stretch>
        </p:blipFill>
        <p:spPr>
          <a:xfrm>
            <a:off x="8575114" y="197971"/>
            <a:ext cx="2805902" cy="1886562"/>
          </a:xfrm>
          <a:prstGeom prst="rect">
            <a:avLst/>
          </a:prstGeom>
        </p:spPr>
      </p:pic>
      <p:pic>
        <p:nvPicPr>
          <p:cNvPr id="39" name="Picture 38"/>
          <p:cNvPicPr>
            <a:picLocks noChangeAspect="1"/>
          </p:cNvPicPr>
          <p:nvPr/>
        </p:nvPicPr>
        <p:blipFill>
          <a:blip r:embed="rId5"/>
          <a:stretch>
            <a:fillRect/>
          </a:stretch>
        </p:blipFill>
        <p:spPr>
          <a:xfrm>
            <a:off x="3610575" y="325046"/>
            <a:ext cx="2154988" cy="1485267"/>
          </a:xfrm>
          <a:prstGeom prst="rect">
            <a:avLst/>
          </a:prstGeom>
        </p:spPr>
      </p:pic>
      <p:pic>
        <p:nvPicPr>
          <p:cNvPr id="40" name="Picture 39"/>
          <p:cNvPicPr>
            <a:picLocks noChangeAspect="1"/>
          </p:cNvPicPr>
          <p:nvPr/>
        </p:nvPicPr>
        <p:blipFill>
          <a:blip r:embed="rId6"/>
          <a:stretch>
            <a:fillRect/>
          </a:stretch>
        </p:blipFill>
        <p:spPr>
          <a:xfrm>
            <a:off x="5765563" y="312301"/>
            <a:ext cx="2264640" cy="1578744"/>
          </a:xfrm>
          <a:prstGeom prst="rect">
            <a:avLst/>
          </a:prstGeom>
        </p:spPr>
      </p:pic>
      <p:pic>
        <p:nvPicPr>
          <p:cNvPr id="41" name="Picture 40"/>
          <p:cNvPicPr>
            <a:picLocks noChangeAspect="1"/>
          </p:cNvPicPr>
          <p:nvPr/>
        </p:nvPicPr>
        <p:blipFill>
          <a:blip r:embed="rId7"/>
          <a:stretch>
            <a:fillRect/>
          </a:stretch>
        </p:blipFill>
        <p:spPr>
          <a:xfrm>
            <a:off x="189162" y="3276398"/>
            <a:ext cx="2330843" cy="1581433"/>
          </a:xfrm>
          <a:prstGeom prst="rect">
            <a:avLst/>
          </a:prstGeom>
        </p:spPr>
      </p:pic>
      <p:pic>
        <p:nvPicPr>
          <p:cNvPr id="42" name="Picture 41"/>
          <p:cNvPicPr>
            <a:picLocks noChangeAspect="1"/>
          </p:cNvPicPr>
          <p:nvPr/>
        </p:nvPicPr>
        <p:blipFill>
          <a:blip r:embed="rId8"/>
          <a:stretch>
            <a:fillRect/>
          </a:stretch>
        </p:blipFill>
        <p:spPr>
          <a:xfrm>
            <a:off x="2818646" y="3215583"/>
            <a:ext cx="2504792" cy="1813365"/>
          </a:xfrm>
          <a:prstGeom prst="rect">
            <a:avLst/>
          </a:prstGeom>
        </p:spPr>
      </p:pic>
      <p:pic>
        <p:nvPicPr>
          <p:cNvPr id="43" name="Picture 42"/>
          <p:cNvPicPr>
            <a:picLocks noChangeAspect="1"/>
          </p:cNvPicPr>
          <p:nvPr/>
        </p:nvPicPr>
        <p:blipFill>
          <a:blip r:embed="rId9"/>
          <a:stretch>
            <a:fillRect/>
          </a:stretch>
        </p:blipFill>
        <p:spPr>
          <a:xfrm>
            <a:off x="10119443" y="2403311"/>
            <a:ext cx="1823142" cy="4305325"/>
          </a:xfrm>
          <a:prstGeom prst="rect">
            <a:avLst/>
          </a:prstGeom>
        </p:spPr>
      </p:pic>
      <p:sp>
        <p:nvSpPr>
          <p:cNvPr id="13" name="TextBox 12"/>
          <p:cNvSpPr txBox="1"/>
          <p:nvPr/>
        </p:nvSpPr>
        <p:spPr>
          <a:xfrm rot="1489936">
            <a:off x="-214526" y="6354693"/>
            <a:ext cx="1365339" cy="707886"/>
          </a:xfrm>
          <a:prstGeom prst="rect">
            <a:avLst/>
          </a:prstGeom>
          <a:noFill/>
        </p:spPr>
        <p:txBody>
          <a:bodyPr wrap="square" rtlCol="0">
            <a:spAutoFit/>
          </a:bodyPr>
          <a:lstStyle/>
          <a:p>
            <a:r>
              <a:rPr lang="en-US" sz="4000" dirty="0" smtClean="0">
                <a:solidFill>
                  <a:srgbClr val="FF0000"/>
                </a:solidFill>
              </a:rPr>
              <a:t>MUT</a:t>
            </a:r>
            <a:endParaRPr lang="en-US" sz="4000" dirty="0">
              <a:solidFill>
                <a:srgbClr val="FF0000"/>
              </a:solidFill>
            </a:endParaRPr>
          </a:p>
        </p:txBody>
      </p:sp>
    </p:spTree>
    <p:extLst>
      <p:ext uri="{BB962C8B-B14F-4D97-AF65-F5344CB8AC3E}">
        <p14:creationId xmlns:p14="http://schemas.microsoft.com/office/powerpoint/2010/main" val="3976357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161444" y="3426000"/>
            <a:ext cx="1643308" cy="215444"/>
          </a:xfrm>
          <a:prstGeom prst="rect">
            <a:avLst/>
          </a:prstGeom>
          <a:noFill/>
        </p:spPr>
        <p:txBody>
          <a:bodyPr wrap="square" rtlCol="0">
            <a:spAutoFit/>
          </a:bodyPr>
          <a:lstStyle/>
          <a:p>
            <a:r>
              <a:rPr lang="en-US" sz="800" dirty="0" smtClean="0"/>
              <a:t>1 data point is 1 cell line</a:t>
            </a:r>
            <a:endParaRPr lang="en-US" sz="800" dirty="0"/>
          </a:p>
        </p:txBody>
      </p:sp>
      <p:sp>
        <p:nvSpPr>
          <p:cNvPr id="12" name="TextBox 11"/>
          <p:cNvSpPr txBox="1"/>
          <p:nvPr/>
        </p:nvSpPr>
        <p:spPr>
          <a:xfrm>
            <a:off x="898533" y="2546892"/>
            <a:ext cx="1643308" cy="215444"/>
          </a:xfrm>
          <a:prstGeom prst="rect">
            <a:avLst/>
          </a:prstGeom>
          <a:noFill/>
        </p:spPr>
        <p:txBody>
          <a:bodyPr wrap="square" rtlCol="0">
            <a:spAutoFit/>
          </a:bodyPr>
          <a:lstStyle/>
          <a:p>
            <a:r>
              <a:rPr lang="en-US" sz="800" dirty="0" smtClean="0"/>
              <a:t>1 data point is 1 Pair</a:t>
            </a:r>
            <a:endParaRPr lang="en-US" sz="800" dirty="0"/>
          </a:p>
        </p:txBody>
      </p:sp>
      <p:sp>
        <p:nvSpPr>
          <p:cNvPr id="20" name="TextBox 19"/>
          <p:cNvSpPr txBox="1"/>
          <p:nvPr/>
        </p:nvSpPr>
        <p:spPr>
          <a:xfrm>
            <a:off x="5756759" y="3282103"/>
            <a:ext cx="1622580" cy="415498"/>
          </a:xfrm>
          <a:prstGeom prst="rect">
            <a:avLst/>
          </a:prstGeom>
          <a:noFill/>
        </p:spPr>
        <p:txBody>
          <a:bodyPr wrap="square" rtlCol="0">
            <a:spAutoFit/>
          </a:bodyPr>
          <a:lstStyle/>
          <a:p>
            <a:r>
              <a:rPr lang="en-US" sz="1050" b="1" dirty="0" smtClean="0"/>
              <a:t>Drug wise spearman </a:t>
            </a:r>
            <a:r>
              <a:rPr lang="en-US" sz="1050" b="1" dirty="0" err="1" smtClean="0"/>
              <a:t>corr</a:t>
            </a:r>
            <a:r>
              <a:rPr lang="en-US" sz="1050" b="1" dirty="0" smtClean="0"/>
              <a:t/>
            </a:r>
            <a:br>
              <a:rPr lang="en-US" sz="1050" b="1" dirty="0" smtClean="0"/>
            </a:br>
            <a:r>
              <a:rPr lang="en-US" sz="1050" b="1" dirty="0" smtClean="0"/>
              <a:t>(</a:t>
            </a:r>
            <a:r>
              <a:rPr lang="en-US" sz="1050" b="1" dirty="0" err="1" smtClean="0"/>
              <a:t>Conc</a:t>
            </a:r>
            <a:r>
              <a:rPr lang="en-US" sz="1050" b="1" dirty="0" smtClean="0"/>
              <a:t> CLs)</a:t>
            </a:r>
            <a:endParaRPr lang="en-US" sz="1050" b="1" dirty="0"/>
          </a:p>
        </p:txBody>
      </p:sp>
      <p:pic>
        <p:nvPicPr>
          <p:cNvPr id="25" name="Picture 24"/>
          <p:cNvPicPr>
            <a:picLocks noChangeAspect="1"/>
          </p:cNvPicPr>
          <p:nvPr/>
        </p:nvPicPr>
        <p:blipFill>
          <a:blip r:embed="rId2"/>
          <a:stretch>
            <a:fillRect/>
          </a:stretch>
        </p:blipFill>
        <p:spPr>
          <a:xfrm>
            <a:off x="2967677" y="177303"/>
            <a:ext cx="2867025" cy="1924050"/>
          </a:xfrm>
          <a:prstGeom prst="rect">
            <a:avLst/>
          </a:prstGeom>
        </p:spPr>
      </p:pic>
      <p:pic>
        <p:nvPicPr>
          <p:cNvPr id="28" name="Picture 27"/>
          <p:cNvPicPr>
            <a:picLocks noChangeAspect="1"/>
          </p:cNvPicPr>
          <p:nvPr/>
        </p:nvPicPr>
        <p:blipFill>
          <a:blip r:embed="rId3"/>
          <a:stretch>
            <a:fillRect/>
          </a:stretch>
        </p:blipFill>
        <p:spPr>
          <a:xfrm>
            <a:off x="0" y="188425"/>
            <a:ext cx="2733675" cy="1971675"/>
          </a:xfrm>
          <a:prstGeom prst="rect">
            <a:avLst/>
          </a:prstGeom>
        </p:spPr>
      </p:pic>
      <p:pic>
        <p:nvPicPr>
          <p:cNvPr id="29" name="Picture 28"/>
          <p:cNvPicPr>
            <a:picLocks noChangeAspect="1"/>
          </p:cNvPicPr>
          <p:nvPr/>
        </p:nvPicPr>
        <p:blipFill>
          <a:blip r:embed="rId4"/>
          <a:stretch>
            <a:fillRect/>
          </a:stretch>
        </p:blipFill>
        <p:spPr>
          <a:xfrm>
            <a:off x="2837360" y="3659501"/>
            <a:ext cx="2886075" cy="1962150"/>
          </a:xfrm>
          <a:prstGeom prst="rect">
            <a:avLst/>
          </a:prstGeom>
        </p:spPr>
      </p:pic>
      <p:pic>
        <p:nvPicPr>
          <p:cNvPr id="30" name="Picture 29"/>
          <p:cNvPicPr>
            <a:picLocks noChangeAspect="1"/>
          </p:cNvPicPr>
          <p:nvPr/>
        </p:nvPicPr>
        <p:blipFill>
          <a:blip r:embed="rId5"/>
          <a:stretch>
            <a:fillRect/>
          </a:stretch>
        </p:blipFill>
        <p:spPr>
          <a:xfrm>
            <a:off x="30210" y="2762336"/>
            <a:ext cx="2828925" cy="4048125"/>
          </a:xfrm>
          <a:prstGeom prst="rect">
            <a:avLst/>
          </a:prstGeom>
        </p:spPr>
      </p:pic>
      <p:sp>
        <p:nvSpPr>
          <p:cNvPr id="31" name="TextBox 30"/>
          <p:cNvSpPr txBox="1"/>
          <p:nvPr/>
        </p:nvSpPr>
        <p:spPr>
          <a:xfrm>
            <a:off x="2186074" y="2654613"/>
            <a:ext cx="740215" cy="215444"/>
          </a:xfrm>
          <a:prstGeom prst="rect">
            <a:avLst/>
          </a:prstGeom>
          <a:noFill/>
        </p:spPr>
        <p:txBody>
          <a:bodyPr wrap="square" rtlCol="0">
            <a:spAutoFit/>
          </a:bodyPr>
          <a:lstStyle/>
          <a:p>
            <a:r>
              <a:rPr lang="en-US" sz="800" dirty="0" err="1" smtClean="0"/>
              <a:t>Conc</a:t>
            </a:r>
            <a:r>
              <a:rPr lang="en-US" sz="800" dirty="0" smtClean="0"/>
              <a:t> CLs</a:t>
            </a:r>
            <a:endParaRPr lang="en-US" sz="800" dirty="0"/>
          </a:p>
        </p:txBody>
      </p:sp>
      <p:sp>
        <p:nvSpPr>
          <p:cNvPr id="32" name="TextBox 31"/>
          <p:cNvSpPr txBox="1"/>
          <p:nvPr/>
        </p:nvSpPr>
        <p:spPr>
          <a:xfrm>
            <a:off x="2253228" y="4678676"/>
            <a:ext cx="740215" cy="215444"/>
          </a:xfrm>
          <a:prstGeom prst="rect">
            <a:avLst/>
          </a:prstGeom>
          <a:noFill/>
        </p:spPr>
        <p:txBody>
          <a:bodyPr wrap="square" rtlCol="0">
            <a:spAutoFit/>
          </a:bodyPr>
          <a:lstStyle/>
          <a:p>
            <a:r>
              <a:rPr lang="en-US" sz="800" dirty="0" smtClean="0"/>
              <a:t>Dis CLs</a:t>
            </a:r>
            <a:endParaRPr lang="en-US" sz="800" dirty="0"/>
          </a:p>
        </p:txBody>
      </p:sp>
      <p:pic>
        <p:nvPicPr>
          <p:cNvPr id="33" name="Picture 32"/>
          <p:cNvPicPr>
            <a:picLocks noChangeAspect="1"/>
          </p:cNvPicPr>
          <p:nvPr/>
        </p:nvPicPr>
        <p:blipFill>
          <a:blip r:embed="rId6"/>
          <a:stretch>
            <a:fillRect/>
          </a:stretch>
        </p:blipFill>
        <p:spPr>
          <a:xfrm>
            <a:off x="5835967" y="3735701"/>
            <a:ext cx="1228725" cy="1885950"/>
          </a:xfrm>
          <a:prstGeom prst="rect">
            <a:avLst/>
          </a:prstGeom>
        </p:spPr>
      </p:pic>
      <p:sp>
        <p:nvSpPr>
          <p:cNvPr id="13" name="TextBox 12"/>
          <p:cNvSpPr txBox="1"/>
          <p:nvPr/>
        </p:nvSpPr>
        <p:spPr>
          <a:xfrm rot="1489936">
            <a:off x="-214526" y="6354693"/>
            <a:ext cx="1365339" cy="707886"/>
          </a:xfrm>
          <a:prstGeom prst="rect">
            <a:avLst/>
          </a:prstGeom>
          <a:noFill/>
        </p:spPr>
        <p:txBody>
          <a:bodyPr wrap="square" rtlCol="0">
            <a:spAutoFit/>
          </a:bodyPr>
          <a:lstStyle/>
          <a:p>
            <a:r>
              <a:rPr lang="en-US" sz="4000" dirty="0" smtClean="0">
                <a:solidFill>
                  <a:srgbClr val="FF0000"/>
                </a:solidFill>
              </a:rPr>
              <a:t>MUT</a:t>
            </a:r>
            <a:endParaRPr lang="en-US" sz="4000" dirty="0">
              <a:solidFill>
                <a:srgbClr val="FF0000"/>
              </a:solidFill>
            </a:endParaRPr>
          </a:p>
        </p:txBody>
      </p:sp>
    </p:spTree>
    <p:extLst>
      <p:ext uri="{BB962C8B-B14F-4D97-AF65-F5344CB8AC3E}">
        <p14:creationId xmlns:p14="http://schemas.microsoft.com/office/powerpoint/2010/main" val="888662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341372" y="928583"/>
            <a:ext cx="1622580" cy="415498"/>
          </a:xfrm>
          <a:prstGeom prst="rect">
            <a:avLst/>
          </a:prstGeom>
          <a:noFill/>
        </p:spPr>
        <p:txBody>
          <a:bodyPr wrap="square" rtlCol="0">
            <a:spAutoFit/>
          </a:bodyPr>
          <a:lstStyle/>
          <a:p>
            <a:r>
              <a:rPr lang="en-US" sz="1050" b="1" dirty="0" smtClean="0"/>
              <a:t>Drug wise spearman </a:t>
            </a:r>
            <a:r>
              <a:rPr lang="en-US" sz="1050" b="1" dirty="0" err="1" smtClean="0"/>
              <a:t>corr</a:t>
            </a:r>
            <a:r>
              <a:rPr lang="en-US" sz="1050" b="1" dirty="0" smtClean="0"/>
              <a:t/>
            </a:r>
            <a:br>
              <a:rPr lang="en-US" sz="1050" b="1" dirty="0" smtClean="0"/>
            </a:br>
            <a:r>
              <a:rPr lang="en-US" sz="1050" b="1" dirty="0" smtClean="0"/>
              <a:t>(Dis CLs)</a:t>
            </a:r>
            <a:endParaRPr lang="en-US" sz="1050" b="1" dirty="0"/>
          </a:p>
        </p:txBody>
      </p:sp>
      <p:sp>
        <p:nvSpPr>
          <p:cNvPr id="16" name="TextBox 15"/>
          <p:cNvSpPr txBox="1"/>
          <p:nvPr/>
        </p:nvSpPr>
        <p:spPr>
          <a:xfrm>
            <a:off x="9320016" y="69803"/>
            <a:ext cx="2792322" cy="461665"/>
          </a:xfrm>
          <a:prstGeom prst="rect">
            <a:avLst/>
          </a:prstGeom>
          <a:noFill/>
        </p:spPr>
        <p:txBody>
          <a:bodyPr wrap="square" rtlCol="0">
            <a:spAutoFit/>
          </a:bodyPr>
          <a:lstStyle/>
          <a:p>
            <a:r>
              <a:rPr lang="en-US" sz="800" dirty="0"/>
              <a:t>for sure there is trend, bad CLs don’t show response in </a:t>
            </a:r>
            <a:r>
              <a:rPr lang="en-US" sz="800" dirty="0" err="1"/>
              <a:t>gdsc</a:t>
            </a:r>
            <a:r>
              <a:rPr lang="en-US" sz="800" dirty="0"/>
              <a:t> ..higher is the diff </a:t>
            </a:r>
            <a:r>
              <a:rPr lang="en-US" sz="800" dirty="0" err="1"/>
              <a:t>bw</a:t>
            </a:r>
            <a:r>
              <a:rPr lang="en-US" sz="800" dirty="0"/>
              <a:t> #</a:t>
            </a:r>
            <a:r>
              <a:rPr lang="en-US" sz="800" dirty="0" err="1"/>
              <a:t>muations</a:t>
            </a:r>
            <a:r>
              <a:rPr lang="en-US" sz="800" dirty="0"/>
              <a:t> higher is the response diff</a:t>
            </a:r>
          </a:p>
          <a:p>
            <a:endParaRPr lang="en-US" sz="800" dirty="0"/>
          </a:p>
        </p:txBody>
      </p:sp>
      <p:sp>
        <p:nvSpPr>
          <p:cNvPr id="17" name="TextBox 16"/>
          <p:cNvSpPr txBox="1"/>
          <p:nvPr/>
        </p:nvSpPr>
        <p:spPr>
          <a:xfrm>
            <a:off x="276726" y="69803"/>
            <a:ext cx="2165685" cy="553998"/>
          </a:xfrm>
          <a:prstGeom prst="rect">
            <a:avLst/>
          </a:prstGeom>
          <a:noFill/>
        </p:spPr>
        <p:txBody>
          <a:bodyPr wrap="square" rtlCol="0">
            <a:spAutoFit/>
          </a:bodyPr>
          <a:lstStyle/>
          <a:p>
            <a:r>
              <a:rPr lang="en-US" sz="1000" dirty="0" smtClean="0"/>
              <a:t>Cancer genes from CELL</a:t>
            </a:r>
            <a:br>
              <a:rPr lang="en-US" sz="1000" dirty="0" smtClean="0"/>
            </a:br>
            <a:r>
              <a:rPr lang="en-US" sz="1000" dirty="0" smtClean="0"/>
              <a:t>AAA vs diff in </a:t>
            </a:r>
            <a:r>
              <a:rPr lang="en-US" sz="1000" dirty="0" err="1" smtClean="0"/>
              <a:t>muts</a:t>
            </a:r>
            <a:r>
              <a:rPr lang="en-US" sz="1000" dirty="0" smtClean="0"/>
              <a:t/>
            </a:r>
            <a:br>
              <a:rPr lang="en-US" sz="1000" dirty="0" smtClean="0"/>
            </a:br>
            <a:endParaRPr lang="en-US" sz="1000" dirty="0"/>
          </a:p>
        </p:txBody>
      </p:sp>
      <p:sp>
        <p:nvSpPr>
          <p:cNvPr id="34" name="TextBox 33"/>
          <p:cNvSpPr txBox="1"/>
          <p:nvPr/>
        </p:nvSpPr>
        <p:spPr>
          <a:xfrm>
            <a:off x="9178834" y="4911634"/>
            <a:ext cx="2316480" cy="338554"/>
          </a:xfrm>
          <a:prstGeom prst="rect">
            <a:avLst/>
          </a:prstGeom>
          <a:noFill/>
        </p:spPr>
        <p:txBody>
          <a:bodyPr wrap="square" rtlCol="0">
            <a:spAutoFit/>
          </a:bodyPr>
          <a:lstStyle/>
          <a:p>
            <a:r>
              <a:rPr lang="en-US" sz="800" dirty="0" smtClean="0"/>
              <a:t>Higher the no of mutations for CLs with discordant mutation profiles=&gt; lower the </a:t>
            </a:r>
            <a:r>
              <a:rPr lang="en-US" sz="800" dirty="0" err="1" smtClean="0"/>
              <a:t>ar</a:t>
            </a:r>
            <a:r>
              <a:rPr lang="en-US" sz="800" dirty="0" smtClean="0"/>
              <a:t> or no response</a:t>
            </a:r>
            <a:endParaRPr lang="en-US" sz="800" dirty="0"/>
          </a:p>
        </p:txBody>
      </p:sp>
      <p:pic>
        <p:nvPicPr>
          <p:cNvPr id="3" name="Picture 2"/>
          <p:cNvPicPr>
            <a:picLocks noChangeAspect="1"/>
          </p:cNvPicPr>
          <p:nvPr/>
        </p:nvPicPr>
        <p:blipFill>
          <a:blip r:embed="rId2"/>
          <a:stretch>
            <a:fillRect/>
          </a:stretch>
        </p:blipFill>
        <p:spPr>
          <a:xfrm>
            <a:off x="10410009" y="1344081"/>
            <a:ext cx="1143000" cy="1924050"/>
          </a:xfrm>
          <a:prstGeom prst="rect">
            <a:avLst/>
          </a:prstGeom>
        </p:spPr>
      </p:pic>
      <p:pic>
        <p:nvPicPr>
          <p:cNvPr id="5" name="Picture 4"/>
          <p:cNvPicPr>
            <a:picLocks noChangeAspect="1"/>
          </p:cNvPicPr>
          <p:nvPr/>
        </p:nvPicPr>
        <p:blipFill>
          <a:blip r:embed="rId3"/>
          <a:stretch>
            <a:fillRect/>
          </a:stretch>
        </p:blipFill>
        <p:spPr>
          <a:xfrm>
            <a:off x="75871" y="469225"/>
            <a:ext cx="6168175" cy="6371124"/>
          </a:xfrm>
          <a:prstGeom prst="rect">
            <a:avLst/>
          </a:prstGeom>
        </p:spPr>
      </p:pic>
      <p:sp>
        <p:nvSpPr>
          <p:cNvPr id="6" name="TextBox 5"/>
          <p:cNvSpPr txBox="1"/>
          <p:nvPr/>
        </p:nvSpPr>
        <p:spPr>
          <a:xfrm>
            <a:off x="9178834" y="5312229"/>
            <a:ext cx="2785118" cy="461665"/>
          </a:xfrm>
          <a:prstGeom prst="rect">
            <a:avLst/>
          </a:prstGeom>
          <a:noFill/>
        </p:spPr>
        <p:txBody>
          <a:bodyPr wrap="square" rtlCol="0">
            <a:spAutoFit/>
          </a:bodyPr>
          <a:lstStyle/>
          <a:p>
            <a:r>
              <a:rPr lang="en-US" sz="800" dirty="0" err="1" smtClean="0"/>
              <a:t>Hih</a:t>
            </a:r>
            <a:r>
              <a:rPr lang="en-US" sz="800" dirty="0" smtClean="0"/>
              <a:t> #mutations in GDSC=&gt; High diff =&gt; no response in GDSC=&gt;inconsistent response for effective drugs and consistent for inactive drugs</a:t>
            </a:r>
            <a:endParaRPr lang="en-US" sz="800" dirty="0"/>
          </a:p>
        </p:txBody>
      </p:sp>
      <p:sp>
        <p:nvSpPr>
          <p:cNvPr id="9" name="TextBox 8"/>
          <p:cNvSpPr txBox="1"/>
          <p:nvPr/>
        </p:nvSpPr>
        <p:spPr>
          <a:xfrm rot="1489936">
            <a:off x="-214526" y="6354693"/>
            <a:ext cx="1365339" cy="707886"/>
          </a:xfrm>
          <a:prstGeom prst="rect">
            <a:avLst/>
          </a:prstGeom>
          <a:noFill/>
        </p:spPr>
        <p:txBody>
          <a:bodyPr wrap="square" rtlCol="0">
            <a:spAutoFit/>
          </a:bodyPr>
          <a:lstStyle/>
          <a:p>
            <a:r>
              <a:rPr lang="en-US" sz="4000" dirty="0" smtClean="0">
                <a:solidFill>
                  <a:srgbClr val="FF0000"/>
                </a:solidFill>
              </a:rPr>
              <a:t>MUT</a:t>
            </a:r>
            <a:endParaRPr lang="en-US" sz="4000" dirty="0">
              <a:solidFill>
                <a:srgbClr val="FF0000"/>
              </a:solidFill>
            </a:endParaRPr>
          </a:p>
        </p:txBody>
      </p:sp>
    </p:spTree>
    <p:extLst>
      <p:ext uri="{BB962C8B-B14F-4D97-AF65-F5344CB8AC3E}">
        <p14:creationId xmlns:p14="http://schemas.microsoft.com/office/powerpoint/2010/main" val="34672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401" y="275544"/>
            <a:ext cx="5340668" cy="2833609"/>
          </a:xfrm>
          <a:prstGeom prst="rect">
            <a:avLst/>
          </a:prstGeom>
        </p:spPr>
      </p:pic>
      <p:sp>
        <p:nvSpPr>
          <p:cNvPr id="6" name="TextBox 5"/>
          <p:cNvSpPr txBox="1"/>
          <p:nvPr/>
        </p:nvSpPr>
        <p:spPr>
          <a:xfrm>
            <a:off x="6130834" y="165463"/>
            <a:ext cx="2307772" cy="215444"/>
          </a:xfrm>
          <a:prstGeom prst="rect">
            <a:avLst/>
          </a:prstGeom>
          <a:noFill/>
        </p:spPr>
        <p:txBody>
          <a:bodyPr wrap="square" rtlCol="0">
            <a:spAutoFit/>
          </a:bodyPr>
          <a:lstStyle/>
          <a:p>
            <a:r>
              <a:rPr lang="en-US" sz="800" dirty="0" smtClean="0"/>
              <a:t>40 bad CLs</a:t>
            </a:r>
            <a:endParaRPr lang="en-US" sz="800" dirty="0"/>
          </a:p>
        </p:txBody>
      </p:sp>
      <p:pic>
        <p:nvPicPr>
          <p:cNvPr id="7" name="Picture 6"/>
          <p:cNvPicPr>
            <a:picLocks noChangeAspect="1"/>
          </p:cNvPicPr>
          <p:nvPr/>
        </p:nvPicPr>
        <p:blipFill>
          <a:blip r:embed="rId3"/>
          <a:stretch>
            <a:fillRect/>
          </a:stretch>
        </p:blipFill>
        <p:spPr>
          <a:xfrm>
            <a:off x="5708741" y="444573"/>
            <a:ext cx="3752850" cy="2495550"/>
          </a:xfrm>
          <a:prstGeom prst="rect">
            <a:avLst/>
          </a:prstGeom>
        </p:spPr>
      </p:pic>
      <p:sp>
        <p:nvSpPr>
          <p:cNvPr id="5" name="TextBox 4"/>
          <p:cNvSpPr txBox="1"/>
          <p:nvPr/>
        </p:nvSpPr>
        <p:spPr>
          <a:xfrm rot="1489936">
            <a:off x="-214526" y="6354693"/>
            <a:ext cx="1365339" cy="707886"/>
          </a:xfrm>
          <a:prstGeom prst="rect">
            <a:avLst/>
          </a:prstGeom>
          <a:noFill/>
        </p:spPr>
        <p:txBody>
          <a:bodyPr wrap="square" rtlCol="0">
            <a:spAutoFit/>
          </a:bodyPr>
          <a:lstStyle/>
          <a:p>
            <a:r>
              <a:rPr lang="en-US" sz="4000" dirty="0" smtClean="0">
                <a:solidFill>
                  <a:srgbClr val="FF0000"/>
                </a:solidFill>
              </a:rPr>
              <a:t>MUT</a:t>
            </a:r>
            <a:endParaRPr lang="en-US" sz="4000" dirty="0">
              <a:solidFill>
                <a:srgbClr val="FF0000"/>
              </a:solidFill>
            </a:endParaRPr>
          </a:p>
        </p:txBody>
      </p:sp>
    </p:spTree>
    <p:extLst>
      <p:ext uri="{BB962C8B-B14F-4D97-AF65-F5344CB8AC3E}">
        <p14:creationId xmlns:p14="http://schemas.microsoft.com/office/powerpoint/2010/main" val="1898286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70258" y="316873"/>
            <a:ext cx="1038225" cy="533400"/>
          </a:xfrm>
          <a:prstGeom prst="rect">
            <a:avLst/>
          </a:prstGeom>
        </p:spPr>
      </p:pic>
      <p:pic>
        <p:nvPicPr>
          <p:cNvPr id="7" name="Picture 6"/>
          <p:cNvPicPr>
            <a:picLocks noChangeAspect="1"/>
          </p:cNvPicPr>
          <p:nvPr/>
        </p:nvPicPr>
        <p:blipFill>
          <a:blip r:embed="rId3"/>
          <a:stretch>
            <a:fillRect/>
          </a:stretch>
        </p:blipFill>
        <p:spPr>
          <a:xfrm>
            <a:off x="9267145" y="248602"/>
            <a:ext cx="2714625" cy="2581275"/>
          </a:xfrm>
          <a:prstGeom prst="rect">
            <a:avLst/>
          </a:prstGeom>
        </p:spPr>
      </p:pic>
      <p:pic>
        <p:nvPicPr>
          <p:cNvPr id="3" name="Picture 2"/>
          <p:cNvPicPr>
            <a:picLocks noChangeAspect="1"/>
          </p:cNvPicPr>
          <p:nvPr/>
        </p:nvPicPr>
        <p:blipFill>
          <a:blip r:embed="rId4"/>
          <a:stretch>
            <a:fillRect/>
          </a:stretch>
        </p:blipFill>
        <p:spPr>
          <a:xfrm>
            <a:off x="682614" y="159899"/>
            <a:ext cx="5658313" cy="6469834"/>
          </a:xfrm>
          <a:prstGeom prst="rect">
            <a:avLst/>
          </a:prstGeom>
        </p:spPr>
      </p:pic>
      <p:sp>
        <p:nvSpPr>
          <p:cNvPr id="4" name="TextBox 3"/>
          <p:cNvSpPr txBox="1"/>
          <p:nvPr/>
        </p:nvSpPr>
        <p:spPr>
          <a:xfrm>
            <a:off x="9115425" y="2924175"/>
            <a:ext cx="2590800" cy="215444"/>
          </a:xfrm>
          <a:prstGeom prst="rect">
            <a:avLst/>
          </a:prstGeom>
          <a:noFill/>
        </p:spPr>
        <p:txBody>
          <a:bodyPr wrap="square" rtlCol="0">
            <a:spAutoFit/>
          </a:bodyPr>
          <a:lstStyle/>
          <a:p>
            <a:r>
              <a:rPr lang="en-US" sz="800" dirty="0" smtClean="0"/>
              <a:t>Ic50 of </a:t>
            </a:r>
            <a:r>
              <a:rPr lang="en-US" sz="800" dirty="0" err="1" smtClean="0"/>
              <a:t>gdsc</a:t>
            </a:r>
            <a:r>
              <a:rPr lang="en-US" sz="800" dirty="0" smtClean="0"/>
              <a:t> better correlates with diff in mutation</a:t>
            </a:r>
            <a:endParaRPr lang="en-US" sz="800" dirty="0"/>
          </a:p>
        </p:txBody>
      </p:sp>
      <p:sp>
        <p:nvSpPr>
          <p:cNvPr id="8" name="TextBox 7"/>
          <p:cNvSpPr txBox="1"/>
          <p:nvPr/>
        </p:nvSpPr>
        <p:spPr>
          <a:xfrm rot="1489936">
            <a:off x="-214526" y="6354693"/>
            <a:ext cx="1365339" cy="707886"/>
          </a:xfrm>
          <a:prstGeom prst="rect">
            <a:avLst/>
          </a:prstGeom>
          <a:noFill/>
        </p:spPr>
        <p:txBody>
          <a:bodyPr wrap="square" rtlCol="0">
            <a:spAutoFit/>
          </a:bodyPr>
          <a:lstStyle/>
          <a:p>
            <a:r>
              <a:rPr lang="en-US" sz="4000" dirty="0" smtClean="0">
                <a:solidFill>
                  <a:srgbClr val="FF0000"/>
                </a:solidFill>
              </a:rPr>
              <a:t>MUT</a:t>
            </a:r>
            <a:endParaRPr lang="en-US" sz="4000" dirty="0">
              <a:solidFill>
                <a:srgbClr val="FF0000"/>
              </a:solidFill>
            </a:endParaRPr>
          </a:p>
        </p:txBody>
      </p:sp>
    </p:spTree>
    <p:extLst>
      <p:ext uri="{BB962C8B-B14F-4D97-AF65-F5344CB8AC3E}">
        <p14:creationId xmlns:p14="http://schemas.microsoft.com/office/powerpoint/2010/main" val="492310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71" y="93521"/>
            <a:ext cx="1895947" cy="657917"/>
          </a:xfrm>
        </p:spPr>
        <p:txBody>
          <a:bodyPr>
            <a:normAutofit/>
          </a:bodyPr>
          <a:lstStyle/>
          <a:p>
            <a:r>
              <a:rPr lang="en-US" sz="1000" dirty="0" smtClean="0"/>
              <a:t>Which cancer genes to use?</a:t>
            </a:r>
            <a:br>
              <a:rPr lang="en-US" sz="1000" dirty="0" smtClean="0"/>
            </a:br>
            <a:endParaRPr lang="en-US" sz="1000" dirty="0"/>
          </a:p>
        </p:txBody>
      </p:sp>
      <p:sp>
        <p:nvSpPr>
          <p:cNvPr id="3" name="Content Placeholder 2"/>
          <p:cNvSpPr>
            <a:spLocks noGrp="1"/>
          </p:cNvSpPr>
          <p:nvPr>
            <p:ph idx="1"/>
          </p:nvPr>
        </p:nvSpPr>
        <p:spPr>
          <a:xfrm>
            <a:off x="240671" y="856904"/>
            <a:ext cx="10515600" cy="4351338"/>
          </a:xfrm>
        </p:spPr>
        <p:txBody>
          <a:bodyPr>
            <a:normAutofit/>
          </a:bodyPr>
          <a:lstStyle/>
          <a:p>
            <a:pPr marL="0" indent="0">
              <a:buNone/>
            </a:pPr>
            <a:r>
              <a:rPr lang="en-US" sz="800" dirty="0" smtClean="0"/>
              <a:t>OPTIONS:</a:t>
            </a:r>
          </a:p>
          <a:p>
            <a:pPr marL="514350" indent="-514350">
              <a:buFont typeface="Arial" panose="020B0604020202020204" pitchFamily="34" charset="0"/>
              <a:buAutoNum type="arabicPeriod"/>
            </a:pPr>
            <a:r>
              <a:rPr lang="en-US" sz="800" dirty="0" smtClean="0"/>
              <a:t>April, 2018: CELL </a:t>
            </a:r>
            <a:r>
              <a:rPr lang="en-US" sz="800" dirty="0" err="1" smtClean="0"/>
              <a:t>ppr</a:t>
            </a:r>
            <a:r>
              <a:rPr lang="en-US" sz="800" dirty="0" smtClean="0"/>
              <a:t> (</a:t>
            </a:r>
            <a:r>
              <a:rPr lang="en-US" sz="800" b="1" dirty="0"/>
              <a:t>Comprehensive Characterization of Cancer Driver Genes and </a:t>
            </a:r>
            <a:r>
              <a:rPr lang="en-US" sz="800" b="1" dirty="0" smtClean="0"/>
              <a:t>Mutations)</a:t>
            </a:r>
          </a:p>
          <a:p>
            <a:pPr marL="514350" indent="-514350">
              <a:buFont typeface="Arial" panose="020B0604020202020204" pitchFamily="34" charset="0"/>
              <a:buAutoNum type="arabicPeriod"/>
            </a:pPr>
            <a:r>
              <a:rPr lang="en-US" sz="800" dirty="0"/>
              <a:t>Sep, 2018: Cell model passport </a:t>
            </a:r>
            <a:r>
              <a:rPr lang="en-US" sz="800" dirty="0" err="1"/>
              <a:t>ppr</a:t>
            </a:r>
            <a:r>
              <a:rPr lang="en-US" sz="800" dirty="0"/>
              <a:t> (</a:t>
            </a:r>
            <a:r>
              <a:rPr lang="en-US" sz="800" b="1" dirty="0"/>
              <a:t>Cell Model Passports—a hub for clinical, genetic and functional datasets of preclinical cancer models</a:t>
            </a:r>
            <a:r>
              <a:rPr lang="en-US" sz="800" dirty="0" smtClean="0"/>
              <a:t>)</a:t>
            </a:r>
            <a:endParaRPr lang="en-US" sz="800" b="1" dirty="0" smtClean="0"/>
          </a:p>
          <a:p>
            <a:pPr marL="514350" indent="-514350">
              <a:buFont typeface="Arial" panose="020B0604020202020204" pitchFamily="34" charset="0"/>
              <a:buAutoNum type="arabicPeriod"/>
            </a:pPr>
            <a:r>
              <a:rPr lang="en-US" sz="800" dirty="0" smtClean="0"/>
              <a:t>Oct, 2018: COSMIC </a:t>
            </a:r>
            <a:r>
              <a:rPr lang="en-US" sz="800" dirty="0" err="1" smtClean="0"/>
              <a:t>ppr</a:t>
            </a:r>
            <a:r>
              <a:rPr lang="en-US" sz="800" dirty="0" smtClean="0"/>
              <a:t> (</a:t>
            </a:r>
            <a:r>
              <a:rPr lang="en-US" sz="800" b="1" dirty="0"/>
              <a:t>The COSMIC Cancer Gene Census: describing genetic dysfunction across all human </a:t>
            </a:r>
            <a:r>
              <a:rPr lang="en-US" sz="800" b="1" dirty="0" smtClean="0"/>
              <a:t>cancers</a:t>
            </a:r>
            <a:r>
              <a:rPr lang="en-US" sz="800" dirty="0" smtClean="0"/>
              <a:t>)</a:t>
            </a:r>
          </a:p>
        </p:txBody>
      </p:sp>
      <p:sp>
        <p:nvSpPr>
          <p:cNvPr id="4" name="TextBox 3"/>
          <p:cNvSpPr txBox="1"/>
          <p:nvPr/>
        </p:nvSpPr>
        <p:spPr>
          <a:xfrm rot="1489936">
            <a:off x="-214526" y="6354693"/>
            <a:ext cx="1365339" cy="707886"/>
          </a:xfrm>
          <a:prstGeom prst="rect">
            <a:avLst/>
          </a:prstGeom>
          <a:noFill/>
        </p:spPr>
        <p:txBody>
          <a:bodyPr wrap="square" rtlCol="0">
            <a:spAutoFit/>
          </a:bodyPr>
          <a:lstStyle/>
          <a:p>
            <a:r>
              <a:rPr lang="en-US" sz="4000" dirty="0" smtClean="0">
                <a:solidFill>
                  <a:srgbClr val="FF0000"/>
                </a:solidFill>
              </a:rPr>
              <a:t>MUT</a:t>
            </a:r>
            <a:endParaRPr lang="en-US" sz="4000" dirty="0">
              <a:solidFill>
                <a:srgbClr val="FF0000"/>
              </a:solidFill>
            </a:endParaRPr>
          </a:p>
        </p:txBody>
      </p:sp>
    </p:spTree>
    <p:extLst>
      <p:ext uri="{BB962C8B-B14F-4D97-AF65-F5344CB8AC3E}">
        <p14:creationId xmlns:p14="http://schemas.microsoft.com/office/powerpoint/2010/main" val="3276383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549" y="145235"/>
            <a:ext cx="4455503" cy="246221"/>
          </a:xfrm>
          <a:prstGeom prst="rect">
            <a:avLst/>
          </a:prstGeom>
          <a:noFill/>
        </p:spPr>
        <p:txBody>
          <a:bodyPr wrap="square" rtlCol="0">
            <a:spAutoFit/>
          </a:bodyPr>
          <a:lstStyle/>
          <a:p>
            <a:r>
              <a:rPr lang="en-US" sz="1000" dirty="0"/>
              <a:t> </a:t>
            </a:r>
            <a:r>
              <a:rPr lang="en-US" sz="1000" dirty="0" smtClean="0"/>
              <a:t>variation of inconsistency with difference in gene mutation</a:t>
            </a:r>
            <a:endParaRPr lang="en-US" sz="1000" dirty="0"/>
          </a:p>
        </p:txBody>
      </p:sp>
      <p:pic>
        <p:nvPicPr>
          <p:cNvPr id="15" name="Picture 14"/>
          <p:cNvPicPr>
            <a:picLocks noChangeAspect="1"/>
          </p:cNvPicPr>
          <p:nvPr/>
        </p:nvPicPr>
        <p:blipFill>
          <a:blip r:embed="rId2"/>
          <a:stretch>
            <a:fillRect/>
          </a:stretch>
        </p:blipFill>
        <p:spPr>
          <a:xfrm>
            <a:off x="5572125" y="4538893"/>
            <a:ext cx="2774844" cy="1760384"/>
          </a:xfrm>
          <a:prstGeom prst="rect">
            <a:avLst/>
          </a:prstGeom>
        </p:spPr>
      </p:pic>
      <p:pic>
        <p:nvPicPr>
          <p:cNvPr id="16" name="Picture 15"/>
          <p:cNvPicPr>
            <a:picLocks noChangeAspect="1"/>
          </p:cNvPicPr>
          <p:nvPr/>
        </p:nvPicPr>
        <p:blipFill>
          <a:blip r:embed="rId3"/>
          <a:stretch>
            <a:fillRect/>
          </a:stretch>
        </p:blipFill>
        <p:spPr>
          <a:xfrm>
            <a:off x="3000375" y="4470477"/>
            <a:ext cx="2483708" cy="1828800"/>
          </a:xfrm>
          <a:prstGeom prst="rect">
            <a:avLst/>
          </a:prstGeom>
        </p:spPr>
      </p:pic>
      <p:pic>
        <p:nvPicPr>
          <p:cNvPr id="17" name="Picture 16"/>
          <p:cNvPicPr>
            <a:picLocks noChangeAspect="1"/>
          </p:cNvPicPr>
          <p:nvPr/>
        </p:nvPicPr>
        <p:blipFill>
          <a:blip r:embed="rId4"/>
          <a:stretch>
            <a:fillRect/>
          </a:stretch>
        </p:blipFill>
        <p:spPr>
          <a:xfrm>
            <a:off x="3773012" y="145236"/>
            <a:ext cx="2875994" cy="2017598"/>
          </a:xfrm>
          <a:prstGeom prst="rect">
            <a:avLst/>
          </a:prstGeom>
        </p:spPr>
      </p:pic>
      <p:pic>
        <p:nvPicPr>
          <p:cNvPr id="18" name="Picture 17"/>
          <p:cNvPicPr>
            <a:picLocks noChangeAspect="1"/>
          </p:cNvPicPr>
          <p:nvPr/>
        </p:nvPicPr>
        <p:blipFill>
          <a:blip r:embed="rId5"/>
          <a:stretch>
            <a:fillRect/>
          </a:stretch>
        </p:blipFill>
        <p:spPr>
          <a:xfrm>
            <a:off x="3865602" y="2390842"/>
            <a:ext cx="2690813" cy="1920043"/>
          </a:xfrm>
          <a:prstGeom prst="rect">
            <a:avLst/>
          </a:prstGeom>
        </p:spPr>
      </p:pic>
      <p:pic>
        <p:nvPicPr>
          <p:cNvPr id="19" name="Picture 18"/>
          <p:cNvPicPr>
            <a:picLocks noChangeAspect="1"/>
          </p:cNvPicPr>
          <p:nvPr/>
        </p:nvPicPr>
        <p:blipFill>
          <a:blip r:embed="rId6"/>
          <a:stretch>
            <a:fillRect/>
          </a:stretch>
        </p:blipFill>
        <p:spPr>
          <a:xfrm>
            <a:off x="6893428" y="2390842"/>
            <a:ext cx="2805391" cy="1985354"/>
          </a:xfrm>
          <a:prstGeom prst="rect">
            <a:avLst/>
          </a:prstGeom>
        </p:spPr>
      </p:pic>
      <p:pic>
        <p:nvPicPr>
          <p:cNvPr id="20" name="Picture 19"/>
          <p:cNvPicPr>
            <a:picLocks noChangeAspect="1"/>
          </p:cNvPicPr>
          <p:nvPr/>
        </p:nvPicPr>
        <p:blipFill>
          <a:blip r:embed="rId7"/>
          <a:stretch>
            <a:fillRect/>
          </a:stretch>
        </p:blipFill>
        <p:spPr>
          <a:xfrm>
            <a:off x="619125" y="2378550"/>
            <a:ext cx="2809875" cy="1997646"/>
          </a:xfrm>
          <a:prstGeom prst="rect">
            <a:avLst/>
          </a:prstGeom>
        </p:spPr>
      </p:pic>
      <p:sp>
        <p:nvSpPr>
          <p:cNvPr id="9" name="TextBox 8"/>
          <p:cNvSpPr txBox="1"/>
          <p:nvPr/>
        </p:nvSpPr>
        <p:spPr>
          <a:xfrm rot="1489936">
            <a:off x="-214526" y="6354693"/>
            <a:ext cx="1365339" cy="707886"/>
          </a:xfrm>
          <a:prstGeom prst="rect">
            <a:avLst/>
          </a:prstGeom>
          <a:noFill/>
        </p:spPr>
        <p:txBody>
          <a:bodyPr wrap="square" rtlCol="0">
            <a:spAutoFit/>
          </a:bodyPr>
          <a:lstStyle/>
          <a:p>
            <a:r>
              <a:rPr lang="en-US" sz="4000" dirty="0" smtClean="0">
                <a:solidFill>
                  <a:srgbClr val="FF0000"/>
                </a:solidFill>
              </a:rPr>
              <a:t>MUT</a:t>
            </a:r>
            <a:endParaRPr lang="en-US" sz="4000" dirty="0">
              <a:solidFill>
                <a:srgbClr val="FF0000"/>
              </a:solidFill>
            </a:endParaRPr>
          </a:p>
        </p:txBody>
      </p:sp>
    </p:spTree>
    <p:extLst>
      <p:ext uri="{BB962C8B-B14F-4D97-AF65-F5344CB8AC3E}">
        <p14:creationId xmlns:p14="http://schemas.microsoft.com/office/powerpoint/2010/main" val="33787134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449" y="971550"/>
            <a:ext cx="4048126" cy="461665"/>
          </a:xfrm>
          <a:prstGeom prst="rect">
            <a:avLst/>
          </a:prstGeom>
          <a:noFill/>
        </p:spPr>
        <p:txBody>
          <a:bodyPr wrap="square" rtlCol="0">
            <a:spAutoFit/>
          </a:bodyPr>
          <a:lstStyle/>
          <a:p>
            <a:r>
              <a:rPr lang="en-US" sz="800" dirty="0" smtClean="0"/>
              <a:t>*Bias due to diff in gene scale correct by subtracting mean</a:t>
            </a:r>
          </a:p>
          <a:p>
            <a:r>
              <a:rPr lang="en-US" sz="800" dirty="0" smtClean="0"/>
              <a:t>*Ed scaled in range 0 to 1 and subtracted from 1 to get similarity based on ED</a:t>
            </a:r>
          </a:p>
          <a:p>
            <a:endParaRPr lang="en-US" sz="800" dirty="0"/>
          </a:p>
        </p:txBody>
      </p:sp>
      <p:pic>
        <p:nvPicPr>
          <p:cNvPr id="5" name="Picture 4"/>
          <p:cNvPicPr>
            <a:picLocks noChangeAspect="1"/>
          </p:cNvPicPr>
          <p:nvPr/>
        </p:nvPicPr>
        <p:blipFill>
          <a:blip r:embed="rId2"/>
          <a:stretch>
            <a:fillRect/>
          </a:stretch>
        </p:blipFill>
        <p:spPr>
          <a:xfrm>
            <a:off x="171449" y="1528762"/>
            <a:ext cx="3257551" cy="3707839"/>
          </a:xfrm>
          <a:prstGeom prst="rect">
            <a:avLst/>
          </a:prstGeom>
        </p:spPr>
      </p:pic>
      <p:sp>
        <p:nvSpPr>
          <p:cNvPr id="6" name="TextBox 5"/>
          <p:cNvSpPr txBox="1"/>
          <p:nvPr/>
        </p:nvSpPr>
        <p:spPr>
          <a:xfrm rot="1489936">
            <a:off x="-233576" y="6356716"/>
            <a:ext cx="1365339" cy="707886"/>
          </a:xfrm>
          <a:prstGeom prst="rect">
            <a:avLst/>
          </a:prstGeom>
          <a:noFill/>
        </p:spPr>
        <p:txBody>
          <a:bodyPr wrap="square" rtlCol="0">
            <a:spAutoFit/>
          </a:bodyPr>
          <a:lstStyle/>
          <a:p>
            <a:r>
              <a:rPr lang="en-US" sz="4000" dirty="0" smtClean="0">
                <a:solidFill>
                  <a:srgbClr val="FF0000"/>
                </a:solidFill>
              </a:rPr>
              <a:t>GE</a:t>
            </a:r>
            <a:endParaRPr lang="en-US" sz="4000" dirty="0">
              <a:solidFill>
                <a:srgbClr val="FF0000"/>
              </a:solidFill>
            </a:endParaRPr>
          </a:p>
        </p:txBody>
      </p:sp>
      <p:pic>
        <p:nvPicPr>
          <p:cNvPr id="7" name="Picture 6"/>
          <p:cNvPicPr>
            <a:picLocks noChangeAspect="1"/>
          </p:cNvPicPr>
          <p:nvPr/>
        </p:nvPicPr>
        <p:blipFill>
          <a:blip r:embed="rId3"/>
          <a:stretch>
            <a:fillRect/>
          </a:stretch>
        </p:blipFill>
        <p:spPr>
          <a:xfrm>
            <a:off x="7153288" y="971550"/>
            <a:ext cx="3424238" cy="2291673"/>
          </a:xfrm>
          <a:prstGeom prst="rect">
            <a:avLst/>
          </a:prstGeom>
        </p:spPr>
      </p:pic>
      <p:sp>
        <p:nvSpPr>
          <p:cNvPr id="8" name="TextBox 7"/>
          <p:cNvSpPr txBox="1"/>
          <p:nvPr/>
        </p:nvSpPr>
        <p:spPr>
          <a:xfrm>
            <a:off x="4848224" y="986938"/>
            <a:ext cx="2728900" cy="338554"/>
          </a:xfrm>
          <a:prstGeom prst="rect">
            <a:avLst/>
          </a:prstGeom>
          <a:noFill/>
        </p:spPr>
        <p:txBody>
          <a:bodyPr wrap="square" rtlCol="0">
            <a:spAutoFit/>
          </a:bodyPr>
          <a:lstStyle/>
          <a:p>
            <a:r>
              <a:rPr lang="en-US" sz="800" dirty="0" smtClean="0"/>
              <a:t>No pattern in IS vs GE profile similarities</a:t>
            </a:r>
          </a:p>
          <a:p>
            <a:r>
              <a:rPr lang="en-US" sz="800" dirty="0" smtClean="0"/>
              <a:t>Per drug correlation:</a:t>
            </a:r>
            <a:endParaRPr lang="en-US" sz="800" dirty="0"/>
          </a:p>
        </p:txBody>
      </p:sp>
      <p:pic>
        <p:nvPicPr>
          <p:cNvPr id="9" name="Picture 8"/>
          <p:cNvPicPr>
            <a:picLocks noChangeAspect="1"/>
          </p:cNvPicPr>
          <p:nvPr/>
        </p:nvPicPr>
        <p:blipFill>
          <a:blip r:embed="rId4"/>
          <a:stretch>
            <a:fillRect/>
          </a:stretch>
        </p:blipFill>
        <p:spPr>
          <a:xfrm>
            <a:off x="4862519" y="1325492"/>
            <a:ext cx="1647825" cy="2400300"/>
          </a:xfrm>
          <a:prstGeom prst="rect">
            <a:avLst/>
          </a:prstGeom>
        </p:spPr>
      </p:pic>
      <p:pic>
        <p:nvPicPr>
          <p:cNvPr id="10" name="Picture 9"/>
          <p:cNvPicPr>
            <a:picLocks noChangeAspect="1"/>
          </p:cNvPicPr>
          <p:nvPr/>
        </p:nvPicPr>
        <p:blipFill>
          <a:blip r:embed="rId5"/>
          <a:stretch>
            <a:fillRect/>
          </a:stretch>
        </p:blipFill>
        <p:spPr>
          <a:xfrm>
            <a:off x="7877175" y="4287457"/>
            <a:ext cx="1485900" cy="2371725"/>
          </a:xfrm>
          <a:prstGeom prst="rect">
            <a:avLst/>
          </a:prstGeom>
        </p:spPr>
      </p:pic>
      <p:sp>
        <p:nvSpPr>
          <p:cNvPr id="11" name="TextBox 10"/>
          <p:cNvSpPr txBox="1"/>
          <p:nvPr/>
        </p:nvSpPr>
        <p:spPr>
          <a:xfrm>
            <a:off x="7781924" y="3948903"/>
            <a:ext cx="2728900" cy="338554"/>
          </a:xfrm>
          <a:prstGeom prst="rect">
            <a:avLst/>
          </a:prstGeom>
          <a:noFill/>
        </p:spPr>
        <p:txBody>
          <a:bodyPr wrap="square" rtlCol="0">
            <a:spAutoFit/>
          </a:bodyPr>
          <a:lstStyle/>
          <a:p>
            <a:r>
              <a:rPr lang="en-US" sz="800" dirty="0" smtClean="0"/>
              <a:t>No pattern in IS vs med GE (</a:t>
            </a:r>
            <a:r>
              <a:rPr lang="en-US" sz="800" dirty="0" err="1" smtClean="0"/>
              <a:t>avged</a:t>
            </a:r>
            <a:r>
              <a:rPr lang="en-US" sz="800" dirty="0" smtClean="0"/>
              <a:t> across </a:t>
            </a:r>
            <a:r>
              <a:rPr lang="en-US" sz="800" dirty="0" err="1" smtClean="0"/>
              <a:t>ccele</a:t>
            </a:r>
            <a:r>
              <a:rPr lang="en-US" sz="800" dirty="0" smtClean="0"/>
              <a:t> and </a:t>
            </a:r>
            <a:r>
              <a:rPr lang="en-US" sz="800" dirty="0" err="1" smtClean="0"/>
              <a:t>gdsc</a:t>
            </a:r>
            <a:r>
              <a:rPr lang="en-US" sz="800" dirty="0" smtClean="0"/>
              <a:t>)</a:t>
            </a:r>
          </a:p>
          <a:p>
            <a:r>
              <a:rPr lang="en-US" sz="800" dirty="0" smtClean="0"/>
              <a:t>Per drug correlation:</a:t>
            </a:r>
            <a:endParaRPr lang="en-US" sz="800" dirty="0"/>
          </a:p>
        </p:txBody>
      </p:sp>
      <p:pic>
        <p:nvPicPr>
          <p:cNvPr id="12" name="Picture 11"/>
          <p:cNvPicPr>
            <a:picLocks noChangeAspect="1"/>
          </p:cNvPicPr>
          <p:nvPr/>
        </p:nvPicPr>
        <p:blipFill>
          <a:blip r:embed="rId6"/>
          <a:stretch>
            <a:fillRect/>
          </a:stretch>
        </p:blipFill>
        <p:spPr>
          <a:xfrm>
            <a:off x="71444" y="1512326"/>
            <a:ext cx="3952875" cy="3724275"/>
          </a:xfrm>
          <a:prstGeom prst="rect">
            <a:avLst/>
          </a:prstGeom>
        </p:spPr>
      </p:pic>
    </p:spTree>
    <p:extLst>
      <p:ext uri="{BB962C8B-B14F-4D97-AF65-F5344CB8AC3E}">
        <p14:creationId xmlns:p14="http://schemas.microsoft.com/office/powerpoint/2010/main" val="77838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157" y="116123"/>
            <a:ext cx="5609677" cy="2308324"/>
          </a:xfrm>
          <a:prstGeom prst="rect">
            <a:avLst/>
          </a:prstGeom>
        </p:spPr>
        <p:txBody>
          <a:bodyPr wrap="none">
            <a:spAutoFit/>
          </a:bodyPr>
          <a:lstStyle/>
          <a:p>
            <a:r>
              <a:rPr lang="en-US" dirty="0" smtClean="0"/>
              <a:t>GE analysis</a:t>
            </a:r>
          </a:p>
          <a:p>
            <a:r>
              <a:rPr lang="en-US" dirty="0" err="1" smtClean="0"/>
              <a:t>Corr</a:t>
            </a:r>
            <a:r>
              <a:rPr lang="en-US" dirty="0" smtClean="0"/>
              <a:t> after removing bad drugs</a:t>
            </a:r>
          </a:p>
          <a:p>
            <a:endParaRPr lang="en-US" dirty="0"/>
          </a:p>
          <a:p>
            <a:r>
              <a:rPr lang="en-US" dirty="0" err="1" smtClean="0"/>
              <a:t>Corr</a:t>
            </a:r>
            <a:r>
              <a:rPr lang="en-US" dirty="0" smtClean="0"/>
              <a:t> after removing bad pairs from bad drugs</a:t>
            </a:r>
          </a:p>
          <a:p>
            <a:endParaRPr lang="en-US" dirty="0"/>
          </a:p>
          <a:p>
            <a:r>
              <a:rPr lang="en-US" dirty="0" err="1" smtClean="0"/>
              <a:t>Corr</a:t>
            </a:r>
            <a:r>
              <a:rPr lang="en-US" dirty="0" smtClean="0"/>
              <a:t> after removing bad pairs from bad drugs and bad CLs</a:t>
            </a:r>
          </a:p>
          <a:p>
            <a:endParaRPr lang="en-US" dirty="0"/>
          </a:p>
          <a:p>
            <a:r>
              <a:rPr lang="en-US" dirty="0" smtClean="0"/>
              <a:t>%age of pairs outside 1 </a:t>
            </a:r>
            <a:r>
              <a:rPr lang="en-US" dirty="0" err="1" smtClean="0"/>
              <a:t>std</a:t>
            </a:r>
            <a:r>
              <a:rPr lang="en-US" dirty="0" smtClean="0"/>
              <a:t> from </a:t>
            </a:r>
            <a:r>
              <a:rPr lang="en-US" dirty="0" err="1" smtClean="0"/>
              <a:t>mena</a:t>
            </a:r>
            <a:r>
              <a:rPr lang="en-US" dirty="0" smtClean="0"/>
              <a:t> of AAA </a:t>
            </a:r>
            <a:r>
              <a:rPr lang="en-US" dirty="0" err="1" smtClean="0"/>
              <a:t>dist</a:t>
            </a:r>
            <a:endParaRPr lang="en-US" dirty="0" smtClean="0"/>
          </a:p>
        </p:txBody>
      </p:sp>
    </p:spTree>
    <p:extLst>
      <p:ext uri="{BB962C8B-B14F-4D97-AF65-F5344CB8AC3E}">
        <p14:creationId xmlns:p14="http://schemas.microsoft.com/office/powerpoint/2010/main" val="42402457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0500" y="124057"/>
            <a:ext cx="10631286" cy="5998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smtClean="0">
                <a:latin typeface="+mn-lt"/>
              </a:rPr>
              <a:t>Tissue - level analysis</a:t>
            </a:r>
            <a:endParaRPr lang="en-US" sz="1800" dirty="0">
              <a:latin typeface="+mn-lt"/>
            </a:endParaRPr>
          </a:p>
        </p:txBody>
      </p:sp>
      <p:pic>
        <p:nvPicPr>
          <p:cNvPr id="5" name="Picture 4"/>
          <p:cNvPicPr>
            <a:picLocks noChangeAspect="1"/>
          </p:cNvPicPr>
          <p:nvPr/>
        </p:nvPicPr>
        <p:blipFill>
          <a:blip r:embed="rId2"/>
          <a:stretch>
            <a:fillRect/>
          </a:stretch>
        </p:blipFill>
        <p:spPr>
          <a:xfrm>
            <a:off x="350269" y="3812994"/>
            <a:ext cx="3819525" cy="2619375"/>
          </a:xfrm>
          <a:prstGeom prst="rect">
            <a:avLst/>
          </a:prstGeom>
        </p:spPr>
      </p:pic>
      <p:sp>
        <p:nvSpPr>
          <p:cNvPr id="6" name="TextBox 5"/>
          <p:cNvSpPr txBox="1"/>
          <p:nvPr/>
        </p:nvSpPr>
        <p:spPr>
          <a:xfrm rot="16200000">
            <a:off x="-297044" y="5570921"/>
            <a:ext cx="1571626"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Consistency score</a:t>
            </a:r>
            <a:endParaRPr lang="en-US" sz="12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488768" y="917394"/>
            <a:ext cx="4038600" cy="2895600"/>
          </a:xfrm>
          <a:prstGeom prst="rect">
            <a:avLst/>
          </a:prstGeom>
        </p:spPr>
      </p:pic>
      <p:sp>
        <p:nvSpPr>
          <p:cNvPr id="8" name="TextBox 7"/>
          <p:cNvSpPr txBox="1"/>
          <p:nvPr/>
        </p:nvSpPr>
        <p:spPr>
          <a:xfrm>
            <a:off x="6278880" y="423979"/>
            <a:ext cx="2351314" cy="369332"/>
          </a:xfrm>
          <a:prstGeom prst="rect">
            <a:avLst/>
          </a:prstGeom>
          <a:noFill/>
        </p:spPr>
        <p:txBody>
          <a:bodyPr wrap="square" rtlCol="0">
            <a:spAutoFit/>
          </a:bodyPr>
          <a:lstStyle/>
          <a:p>
            <a:r>
              <a:rPr lang="en-US" dirty="0" smtClean="0"/>
              <a:t>No pattern?</a:t>
            </a:r>
            <a:endParaRPr lang="en-US" dirty="0"/>
          </a:p>
        </p:txBody>
      </p:sp>
    </p:spTree>
    <p:extLst>
      <p:ext uri="{BB962C8B-B14F-4D97-AF65-F5344CB8AC3E}">
        <p14:creationId xmlns:p14="http://schemas.microsoft.com/office/powerpoint/2010/main" val="2704924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25" y="6276975"/>
            <a:ext cx="10887940" cy="418842"/>
          </a:xfrm>
        </p:spPr>
        <p:txBody>
          <a:bodyPr>
            <a:normAutofit fontScale="90000"/>
          </a:bodyPr>
          <a:lstStyle/>
          <a:p>
            <a:r>
              <a:rPr lang="en-US" dirty="0" smtClean="0"/>
              <a:t>..</a:t>
            </a:r>
            <a:endParaRPr lang="en-US" dirty="0"/>
          </a:p>
        </p:txBody>
      </p:sp>
      <p:pic>
        <p:nvPicPr>
          <p:cNvPr id="1028" name="Picture 4" descr="https://lh3.googleusercontent.com/3diuO0cq1fz8L3QULkaVWGW0a-Elu_aNaH1R_pNORTtRoJv-WUSVtGZcg9acfC4dKGWuGF5_j5FJqJIOiJFRFCgeGZp3MZn3inT9OOqTDXB0Omvx-kcil-G00HU3m1m_ETiz_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36" y="549738"/>
            <a:ext cx="3506239" cy="2396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9011" y="124691"/>
            <a:ext cx="5893724" cy="369332"/>
          </a:xfrm>
          <a:prstGeom prst="rect">
            <a:avLst/>
          </a:prstGeom>
          <a:noFill/>
        </p:spPr>
        <p:txBody>
          <a:bodyPr wrap="square" rtlCol="0">
            <a:spAutoFit/>
          </a:bodyPr>
          <a:lstStyle/>
          <a:p>
            <a:r>
              <a:rPr lang="en-US" dirty="0" smtClean="0"/>
              <a:t>Distribution of ABFC</a:t>
            </a:r>
            <a:endParaRPr lang="en-US" dirty="0"/>
          </a:p>
        </p:txBody>
      </p:sp>
      <p:pic>
        <p:nvPicPr>
          <p:cNvPr id="6" name="Picture 5"/>
          <p:cNvPicPr>
            <a:picLocks noChangeAspect="1"/>
          </p:cNvPicPr>
          <p:nvPr/>
        </p:nvPicPr>
        <p:blipFill>
          <a:blip r:embed="rId3"/>
          <a:stretch>
            <a:fillRect/>
          </a:stretch>
        </p:blipFill>
        <p:spPr>
          <a:xfrm>
            <a:off x="198986" y="4009896"/>
            <a:ext cx="3810000" cy="2476500"/>
          </a:xfrm>
          <a:prstGeom prst="rect">
            <a:avLst/>
          </a:prstGeom>
        </p:spPr>
      </p:pic>
      <p:pic>
        <p:nvPicPr>
          <p:cNvPr id="7" name="Picture 6"/>
          <p:cNvPicPr>
            <a:picLocks noChangeAspect="1"/>
          </p:cNvPicPr>
          <p:nvPr/>
        </p:nvPicPr>
        <p:blipFill>
          <a:blip r:embed="rId4"/>
          <a:stretch>
            <a:fillRect/>
          </a:stretch>
        </p:blipFill>
        <p:spPr>
          <a:xfrm>
            <a:off x="7599911" y="4009896"/>
            <a:ext cx="3733800" cy="2400300"/>
          </a:xfrm>
          <a:prstGeom prst="rect">
            <a:avLst/>
          </a:prstGeom>
        </p:spPr>
      </p:pic>
      <p:sp>
        <p:nvSpPr>
          <p:cNvPr id="3" name="TextBox 2"/>
          <p:cNvSpPr txBox="1"/>
          <p:nvPr/>
        </p:nvSpPr>
        <p:spPr>
          <a:xfrm>
            <a:off x="571500" y="3327580"/>
            <a:ext cx="6858000" cy="523220"/>
          </a:xfrm>
          <a:prstGeom prst="rect">
            <a:avLst/>
          </a:prstGeom>
          <a:noFill/>
        </p:spPr>
        <p:txBody>
          <a:bodyPr wrap="square" rtlCol="0">
            <a:spAutoFit/>
          </a:bodyPr>
          <a:lstStyle/>
          <a:p>
            <a:r>
              <a:rPr lang="en-US" sz="1400" dirty="0"/>
              <a:t>Explanation of cut off </a:t>
            </a:r>
            <a:r>
              <a:rPr lang="en-US" sz="1400" dirty="0" smtClean="0"/>
              <a:t>chosen; </a:t>
            </a:r>
            <a:r>
              <a:rPr lang="en-US" sz="1400" dirty="0" err="1" smtClean="0"/>
              <a:t>whyc</a:t>
            </a:r>
            <a:r>
              <a:rPr lang="en-US" sz="1400" dirty="0" smtClean="0"/>
              <a:t>= not cut in between bimodal?</a:t>
            </a:r>
            <a:r>
              <a:rPr lang="en-US" sz="1400" dirty="0"/>
              <a:t/>
            </a:r>
            <a:br>
              <a:rPr lang="en-US" sz="1400" dirty="0"/>
            </a:br>
            <a:r>
              <a:rPr lang="en-US" sz="1400" dirty="0"/>
              <a:t>	</a:t>
            </a:r>
            <a:r>
              <a:rPr lang="en-US" sz="1400" dirty="0" smtClean="0"/>
              <a:t>(plot </a:t>
            </a:r>
            <a:r>
              <a:rPr lang="en-US" sz="1400" dirty="0"/>
              <a:t>ic50 mode against </a:t>
            </a:r>
            <a:r>
              <a:rPr lang="en-US" sz="1400" dirty="0" smtClean="0"/>
              <a:t>area)</a:t>
            </a:r>
            <a:endParaRPr lang="en-US" sz="1400" dirty="0"/>
          </a:p>
        </p:txBody>
      </p:sp>
      <p:sp>
        <p:nvSpPr>
          <p:cNvPr id="4" name="TextBox 3"/>
          <p:cNvSpPr txBox="1"/>
          <p:nvPr/>
        </p:nvSpPr>
        <p:spPr>
          <a:xfrm>
            <a:off x="7572375" y="3327580"/>
            <a:ext cx="4324350" cy="523220"/>
          </a:xfrm>
          <a:prstGeom prst="rect">
            <a:avLst/>
          </a:prstGeom>
          <a:noFill/>
        </p:spPr>
        <p:txBody>
          <a:bodyPr wrap="square" rtlCol="0">
            <a:spAutoFit/>
          </a:bodyPr>
          <a:lstStyle/>
          <a:p>
            <a:r>
              <a:rPr lang="en-US" sz="1400" dirty="0" smtClean="0"/>
              <a:t>Y high maw and low area for consistent pairs?; </a:t>
            </a:r>
            <a:r>
              <a:rPr lang="en-US" sz="1400" dirty="0" err="1" smtClean="0"/>
              <a:t>bcz</a:t>
            </a:r>
            <a:r>
              <a:rPr lang="en-US" sz="1400" dirty="0" smtClean="0"/>
              <a:t> DNW have high </a:t>
            </a:r>
            <a:r>
              <a:rPr lang="en-US" sz="1400" dirty="0" err="1" smtClean="0"/>
              <a:t>mae</a:t>
            </a:r>
            <a:endParaRPr lang="en-US" sz="1400" dirty="0"/>
          </a:p>
        </p:txBody>
      </p:sp>
      <p:pic>
        <p:nvPicPr>
          <p:cNvPr id="8" name="Picture 7"/>
          <p:cNvPicPr>
            <a:picLocks noChangeAspect="1"/>
          </p:cNvPicPr>
          <p:nvPr/>
        </p:nvPicPr>
        <p:blipFill>
          <a:blip r:embed="rId5"/>
          <a:stretch>
            <a:fillRect/>
          </a:stretch>
        </p:blipFill>
        <p:spPr>
          <a:xfrm>
            <a:off x="4061807" y="4080055"/>
            <a:ext cx="3291788" cy="2126761"/>
          </a:xfrm>
          <a:prstGeom prst="rect">
            <a:avLst/>
          </a:prstGeom>
        </p:spPr>
      </p:pic>
      <p:sp>
        <p:nvSpPr>
          <p:cNvPr id="11" name="TextBox 10"/>
          <p:cNvSpPr txBox="1"/>
          <p:nvPr/>
        </p:nvSpPr>
        <p:spPr>
          <a:xfrm rot="1795119">
            <a:off x="10879839" y="174650"/>
            <a:ext cx="1394774" cy="707886"/>
          </a:xfrm>
          <a:prstGeom prst="rect">
            <a:avLst/>
          </a:prstGeom>
          <a:noFill/>
        </p:spPr>
        <p:txBody>
          <a:bodyPr wrap="square" rtlCol="0">
            <a:spAutoFit/>
          </a:bodyPr>
          <a:lstStyle/>
          <a:p>
            <a:r>
              <a:rPr lang="en-US" sz="4000" dirty="0" smtClean="0">
                <a:solidFill>
                  <a:srgbClr val="FF0000"/>
                </a:solidFill>
              </a:rPr>
              <a:t>OLD</a:t>
            </a:r>
            <a:endParaRPr lang="en-US" sz="4000" dirty="0">
              <a:solidFill>
                <a:srgbClr val="FF0000"/>
              </a:solidFill>
            </a:endParaRPr>
          </a:p>
        </p:txBody>
      </p:sp>
    </p:spTree>
    <p:extLst>
      <p:ext uri="{BB962C8B-B14F-4D97-AF65-F5344CB8AC3E}">
        <p14:creationId xmlns:p14="http://schemas.microsoft.com/office/powerpoint/2010/main" val="2554428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794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7161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18" y="65868"/>
            <a:ext cx="10259291" cy="682278"/>
          </a:xfrm>
        </p:spPr>
        <p:txBody>
          <a:bodyPr>
            <a:normAutofit/>
          </a:bodyPr>
          <a:lstStyle/>
          <a:p>
            <a:r>
              <a:rPr lang="en-US" sz="1800" dirty="0" smtClean="0">
                <a:latin typeface="+mn-lt"/>
              </a:rPr>
              <a:t>Correlation between new ABFC and old ABFC</a:t>
            </a:r>
            <a:endParaRPr lang="en-US" sz="1800" dirty="0">
              <a:latin typeface="+mn-lt"/>
            </a:endParaRPr>
          </a:p>
        </p:txBody>
      </p:sp>
      <p:pic>
        <p:nvPicPr>
          <p:cNvPr id="4" name="Picture 3"/>
          <p:cNvPicPr>
            <a:picLocks noChangeAspect="1"/>
          </p:cNvPicPr>
          <p:nvPr/>
        </p:nvPicPr>
        <p:blipFill>
          <a:blip r:embed="rId2"/>
          <a:stretch>
            <a:fillRect/>
          </a:stretch>
        </p:blipFill>
        <p:spPr>
          <a:xfrm>
            <a:off x="8532332" y="3110933"/>
            <a:ext cx="1603003" cy="1068668"/>
          </a:xfrm>
          <a:prstGeom prst="rect">
            <a:avLst/>
          </a:prstGeom>
        </p:spPr>
      </p:pic>
      <p:pic>
        <p:nvPicPr>
          <p:cNvPr id="7" name="Picture 6"/>
          <p:cNvPicPr>
            <a:picLocks noChangeAspect="1"/>
          </p:cNvPicPr>
          <p:nvPr/>
        </p:nvPicPr>
        <p:blipFill>
          <a:blip r:embed="rId3"/>
          <a:stretch>
            <a:fillRect/>
          </a:stretch>
        </p:blipFill>
        <p:spPr>
          <a:xfrm>
            <a:off x="131618" y="748146"/>
            <a:ext cx="6326030" cy="4451651"/>
          </a:xfrm>
          <a:prstGeom prst="rect">
            <a:avLst/>
          </a:prstGeom>
        </p:spPr>
      </p:pic>
      <p:sp>
        <p:nvSpPr>
          <p:cNvPr id="8" name="Oval 7"/>
          <p:cNvSpPr/>
          <p:nvPr/>
        </p:nvSpPr>
        <p:spPr>
          <a:xfrm>
            <a:off x="5909481" y="3452884"/>
            <a:ext cx="327546" cy="341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237027" y="3623481"/>
            <a:ext cx="532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5649" y="3026764"/>
            <a:ext cx="1709373" cy="1139582"/>
          </a:xfrm>
          <a:prstGeom prst="rect">
            <a:avLst/>
          </a:prstGeom>
        </p:spPr>
      </p:pic>
      <p:pic>
        <p:nvPicPr>
          <p:cNvPr id="14" name="Picture 13"/>
          <p:cNvPicPr>
            <a:picLocks noChangeAspect="1"/>
          </p:cNvPicPr>
          <p:nvPr/>
        </p:nvPicPr>
        <p:blipFill>
          <a:blip r:embed="rId5"/>
          <a:stretch>
            <a:fillRect/>
          </a:stretch>
        </p:blipFill>
        <p:spPr>
          <a:xfrm>
            <a:off x="8405038" y="397660"/>
            <a:ext cx="1571475" cy="1017476"/>
          </a:xfrm>
          <a:prstGeom prst="rect">
            <a:avLst/>
          </a:prstGeom>
        </p:spPr>
      </p:pic>
      <p:pic>
        <p:nvPicPr>
          <p:cNvPr id="15" name="Picture 14"/>
          <p:cNvPicPr>
            <a:picLocks noChangeAspect="1"/>
          </p:cNvPicPr>
          <p:nvPr/>
        </p:nvPicPr>
        <p:blipFill>
          <a:blip r:embed="rId6"/>
          <a:stretch>
            <a:fillRect/>
          </a:stretch>
        </p:blipFill>
        <p:spPr>
          <a:xfrm>
            <a:off x="6617972" y="392033"/>
            <a:ext cx="1606757" cy="1050884"/>
          </a:xfrm>
          <a:prstGeom prst="rect">
            <a:avLst/>
          </a:prstGeom>
        </p:spPr>
      </p:pic>
      <p:sp>
        <p:nvSpPr>
          <p:cNvPr id="17" name="TextBox 16"/>
          <p:cNvSpPr txBox="1"/>
          <p:nvPr/>
        </p:nvSpPr>
        <p:spPr>
          <a:xfrm>
            <a:off x="7797835" y="1467341"/>
            <a:ext cx="146899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NCIH-1648,Erlotinib</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7562193" y="2783307"/>
            <a:ext cx="146899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NCIH-1666,Paclitaxel</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7545375" y="4228449"/>
            <a:ext cx="146899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JVM-3,Paclitaxel</a:t>
            </a:r>
            <a:endParaRPr lang="en-US" sz="1000" dirty="0">
              <a:latin typeface="Arial" panose="020B0604020202020204" pitchFamily="34" charset="0"/>
              <a:cs typeface="Arial" panose="020B0604020202020204" pitchFamily="34" charset="0"/>
            </a:endParaRPr>
          </a:p>
        </p:txBody>
      </p:sp>
      <p:sp>
        <p:nvSpPr>
          <p:cNvPr id="21" name="Oval 20"/>
          <p:cNvSpPr/>
          <p:nvPr/>
        </p:nvSpPr>
        <p:spPr>
          <a:xfrm>
            <a:off x="5261263" y="1089865"/>
            <a:ext cx="327546" cy="341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5643349" y="1205757"/>
            <a:ext cx="935930" cy="25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7"/>
          <a:stretch>
            <a:fillRect/>
          </a:stretch>
        </p:blipFill>
        <p:spPr>
          <a:xfrm>
            <a:off x="1754849" y="5254389"/>
            <a:ext cx="1670189" cy="1128288"/>
          </a:xfrm>
          <a:prstGeom prst="rect">
            <a:avLst/>
          </a:prstGeom>
        </p:spPr>
      </p:pic>
      <p:pic>
        <p:nvPicPr>
          <p:cNvPr id="32" name="Picture 31"/>
          <p:cNvPicPr>
            <a:picLocks noChangeAspect="1"/>
          </p:cNvPicPr>
          <p:nvPr/>
        </p:nvPicPr>
        <p:blipFill>
          <a:blip r:embed="rId8"/>
          <a:stretch>
            <a:fillRect/>
          </a:stretch>
        </p:blipFill>
        <p:spPr>
          <a:xfrm>
            <a:off x="0" y="5221376"/>
            <a:ext cx="1775786" cy="1160061"/>
          </a:xfrm>
          <a:prstGeom prst="rect">
            <a:avLst/>
          </a:prstGeom>
        </p:spPr>
      </p:pic>
      <p:sp>
        <p:nvSpPr>
          <p:cNvPr id="33" name="TextBox 32"/>
          <p:cNvSpPr txBox="1"/>
          <p:nvPr/>
        </p:nvSpPr>
        <p:spPr>
          <a:xfrm>
            <a:off x="1269679" y="6415690"/>
            <a:ext cx="146899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SK-N-</a:t>
            </a:r>
            <a:r>
              <a:rPr lang="en-US" sz="1000" dirty="0" err="1" smtClean="0">
                <a:latin typeface="Arial" panose="020B0604020202020204" pitchFamily="34" charset="0"/>
                <a:cs typeface="Arial" panose="020B0604020202020204" pitchFamily="34" charset="0"/>
              </a:rPr>
              <a:t>DZ,Sorafenib</a:t>
            </a:r>
            <a:endParaRPr lang="en-US" sz="1000" dirty="0">
              <a:latin typeface="Arial" panose="020B0604020202020204" pitchFamily="34" charset="0"/>
              <a:cs typeface="Arial" panose="020B0604020202020204" pitchFamily="34" charset="0"/>
            </a:endParaRPr>
          </a:p>
        </p:txBody>
      </p:sp>
      <p:sp>
        <p:nvSpPr>
          <p:cNvPr id="35" name="Oval 34"/>
          <p:cNvSpPr/>
          <p:nvPr/>
        </p:nvSpPr>
        <p:spPr>
          <a:xfrm>
            <a:off x="1105906" y="2582098"/>
            <a:ext cx="301310" cy="234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H="1">
            <a:off x="682388" y="2699332"/>
            <a:ext cx="423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00810" y="2719314"/>
            <a:ext cx="13648" cy="2453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795119">
            <a:off x="10879839" y="174650"/>
            <a:ext cx="1394774" cy="707886"/>
          </a:xfrm>
          <a:prstGeom prst="rect">
            <a:avLst/>
          </a:prstGeom>
          <a:noFill/>
        </p:spPr>
        <p:txBody>
          <a:bodyPr wrap="square" rtlCol="0">
            <a:spAutoFit/>
          </a:bodyPr>
          <a:lstStyle/>
          <a:p>
            <a:r>
              <a:rPr lang="en-US" sz="4000" dirty="0" smtClean="0">
                <a:solidFill>
                  <a:srgbClr val="FF0000"/>
                </a:solidFill>
              </a:rPr>
              <a:t>OLD</a:t>
            </a:r>
            <a:endParaRPr lang="en-US" sz="4000" dirty="0">
              <a:solidFill>
                <a:srgbClr val="FF0000"/>
              </a:solidFill>
            </a:endParaRPr>
          </a:p>
        </p:txBody>
      </p:sp>
    </p:spTree>
    <p:extLst>
      <p:ext uri="{BB962C8B-B14F-4D97-AF65-F5344CB8AC3E}">
        <p14:creationId xmlns:p14="http://schemas.microsoft.com/office/powerpoint/2010/main" val="2846407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28817" y="1844507"/>
            <a:ext cx="1448425" cy="965616"/>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5375" y="313949"/>
            <a:ext cx="1591867" cy="1061245"/>
          </a:xfrm>
          <a:prstGeom prst="rect">
            <a:avLst/>
          </a:prstGeom>
        </p:spPr>
      </p:pic>
      <p:sp>
        <p:nvSpPr>
          <p:cNvPr id="6" name="TextBox 5"/>
          <p:cNvSpPr txBox="1"/>
          <p:nvPr/>
        </p:nvSpPr>
        <p:spPr>
          <a:xfrm>
            <a:off x="28262" y="1486740"/>
            <a:ext cx="2238375"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OCI-AML2,PD0325901</a:t>
            </a:r>
          </a:p>
        </p:txBody>
      </p:sp>
      <p:sp>
        <p:nvSpPr>
          <p:cNvPr id="7" name="TextBox 6"/>
          <p:cNvSpPr txBox="1"/>
          <p:nvPr/>
        </p:nvSpPr>
        <p:spPr>
          <a:xfrm>
            <a:off x="47000" y="133104"/>
            <a:ext cx="223837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OCI-AML2,Selumetenib</a:t>
            </a:r>
            <a:endParaRPr lang="en-US" sz="1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293" y="1873731"/>
            <a:ext cx="1404587" cy="93639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293" y="354954"/>
            <a:ext cx="1486524" cy="991016"/>
          </a:xfrm>
          <a:prstGeom prst="rect">
            <a:avLst/>
          </a:prstGeom>
        </p:spPr>
      </p:pic>
      <p:sp>
        <p:nvSpPr>
          <p:cNvPr id="2" name="TextBox 1"/>
          <p:cNvSpPr txBox="1"/>
          <p:nvPr/>
        </p:nvSpPr>
        <p:spPr>
          <a:xfrm>
            <a:off x="133004" y="2950893"/>
            <a:ext cx="3516283" cy="246221"/>
          </a:xfrm>
          <a:prstGeom prst="rect">
            <a:avLst/>
          </a:prstGeom>
          <a:noFill/>
        </p:spPr>
        <p:txBody>
          <a:bodyPr wrap="square" rtlCol="0">
            <a:spAutoFit/>
          </a:bodyPr>
          <a:lstStyle/>
          <a:p>
            <a:r>
              <a:rPr lang="en-US" sz="1000" dirty="0" smtClean="0"/>
              <a:t>Problem: data which was fed was not correct (had replicates)</a:t>
            </a:r>
            <a:endParaRPr lang="en-US" sz="1000" dirty="0"/>
          </a:p>
        </p:txBody>
      </p:sp>
      <p:sp>
        <p:nvSpPr>
          <p:cNvPr id="10" name="TextBox 9"/>
          <p:cNvSpPr txBox="1"/>
          <p:nvPr/>
        </p:nvSpPr>
        <p:spPr>
          <a:xfrm>
            <a:off x="4779819" y="234434"/>
            <a:ext cx="7182196" cy="1631216"/>
          </a:xfrm>
          <a:prstGeom prst="rect">
            <a:avLst/>
          </a:prstGeom>
          <a:noFill/>
        </p:spPr>
        <p:txBody>
          <a:bodyPr wrap="square" rtlCol="0">
            <a:spAutoFit/>
          </a:bodyPr>
          <a:lstStyle/>
          <a:p>
            <a:r>
              <a:rPr lang="en-US" sz="1000" dirty="0" smtClean="0"/>
              <a:t>Fed new data-&gt;</a:t>
            </a:r>
            <a:r>
              <a:rPr lang="en-US" sz="1000" b="1" dirty="0" smtClean="0"/>
              <a:t>still unable to capture inconsistency (too tight fitting)</a:t>
            </a:r>
          </a:p>
          <a:p>
            <a:endParaRPr lang="en-US" sz="1000" b="1" dirty="0" smtClean="0"/>
          </a:p>
          <a:p>
            <a:r>
              <a:rPr lang="en-US" sz="1000" dirty="0" smtClean="0"/>
              <a:t>TRIED: different models(flat, hierarch, shared prior), repeated runs, data with only 1 pair</a:t>
            </a:r>
          </a:p>
          <a:p>
            <a:endParaRPr lang="en-US" sz="1000" dirty="0" smtClean="0"/>
          </a:p>
          <a:p>
            <a:r>
              <a:rPr lang="en-US" sz="1000" dirty="0" smtClean="0"/>
              <a:t>REASON FOUND: </a:t>
            </a:r>
            <a:r>
              <a:rPr lang="en-US" sz="1000" b="1" dirty="0" smtClean="0"/>
              <a:t>All drugs were fed at a time for 1 cell line </a:t>
            </a:r>
            <a:r>
              <a:rPr lang="en-US" sz="1000" dirty="0" smtClean="0"/>
              <a:t>(problem with JAGS syntax, if data rom multiple drugs/subjects is sent, fitting is not independent)</a:t>
            </a:r>
          </a:p>
          <a:p>
            <a:endParaRPr lang="en-US" sz="1000" dirty="0" smtClean="0"/>
          </a:p>
          <a:p>
            <a:r>
              <a:rPr lang="en-US" sz="1000" dirty="0" smtClean="0"/>
              <a:t>SOLUTION: Fitting should happen 1 drug or pair at a time (switched to previous model wit flat </a:t>
            </a:r>
            <a:r>
              <a:rPr lang="en-US" sz="1000" dirty="0"/>
              <a:t>s</a:t>
            </a:r>
            <a:r>
              <a:rPr lang="en-US" sz="1000" dirty="0" smtClean="0"/>
              <a:t>tructure)</a:t>
            </a:r>
            <a:br>
              <a:rPr lang="en-US" sz="1000" dirty="0" smtClean="0"/>
            </a:br>
            <a:endParaRPr lang="en-US" sz="1000" dirty="0" smtClean="0"/>
          </a:p>
          <a:p>
            <a:r>
              <a:rPr lang="en-US" sz="1000" dirty="0" smtClean="0"/>
              <a:t>OPTIONS: tried increasing no of iterations(didn’t work), tried fitting with half no of drugs, got intermediate results</a:t>
            </a:r>
          </a:p>
        </p:txBody>
      </p:sp>
      <p:sp>
        <p:nvSpPr>
          <p:cNvPr id="3" name="TextBox 2"/>
          <p:cNvSpPr txBox="1"/>
          <p:nvPr/>
        </p:nvSpPr>
        <p:spPr>
          <a:xfrm>
            <a:off x="4605251" y="5853740"/>
            <a:ext cx="5054138" cy="246221"/>
          </a:xfrm>
          <a:prstGeom prst="rect">
            <a:avLst/>
          </a:prstGeom>
          <a:noFill/>
        </p:spPr>
        <p:txBody>
          <a:bodyPr wrap="square" rtlCol="0">
            <a:spAutoFit/>
          </a:bodyPr>
          <a:lstStyle/>
          <a:p>
            <a:r>
              <a:rPr lang="en-US" sz="1000" dirty="0" smtClean="0"/>
              <a:t>Changed nu to 1+exp(1/29) (visually almost same results as before with nu ~</a:t>
            </a:r>
            <a:r>
              <a:rPr lang="en-US" sz="1000" dirty="0" err="1" smtClean="0"/>
              <a:t>exp</a:t>
            </a:r>
            <a:r>
              <a:rPr lang="en-US" sz="1000" dirty="0" smtClean="0"/>
              <a:t>(1/30) )</a:t>
            </a:r>
            <a:endParaRPr lang="en-US" sz="10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9819" y="2386849"/>
            <a:ext cx="983413" cy="65560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9819" y="3042458"/>
            <a:ext cx="1009997" cy="673331"/>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819" y="3763818"/>
            <a:ext cx="1000299" cy="666866"/>
          </a:xfrm>
          <a:prstGeom prst="rect">
            <a:avLst/>
          </a:prstGeom>
        </p:spPr>
      </p:pic>
      <p:sp>
        <p:nvSpPr>
          <p:cNvPr id="14" name="TextBox 13"/>
          <p:cNvSpPr txBox="1"/>
          <p:nvPr/>
        </p:nvSpPr>
        <p:spPr>
          <a:xfrm>
            <a:off x="8027682" y="1991241"/>
            <a:ext cx="798021" cy="400110"/>
          </a:xfrm>
          <a:prstGeom prst="rect">
            <a:avLst/>
          </a:prstGeom>
          <a:noFill/>
        </p:spPr>
        <p:txBody>
          <a:bodyPr wrap="square" rtlCol="0">
            <a:spAutoFit/>
          </a:bodyPr>
          <a:lstStyle/>
          <a:p>
            <a:r>
              <a:rPr lang="en-US" sz="1000" dirty="0" smtClean="0"/>
              <a:t>2 drugs </a:t>
            </a:r>
            <a:br>
              <a:rPr lang="en-US" sz="1000" dirty="0" smtClean="0"/>
            </a:br>
            <a:r>
              <a:rPr lang="en-US" sz="1000" dirty="0" smtClean="0"/>
              <a:t>in </a:t>
            </a:r>
            <a:r>
              <a:rPr lang="en-US" sz="1000" dirty="0" err="1" smtClean="0"/>
              <a:t>ip</a:t>
            </a:r>
            <a:endParaRPr lang="en-US" sz="1000" dirty="0"/>
          </a:p>
        </p:txBody>
      </p:sp>
      <p:sp>
        <p:nvSpPr>
          <p:cNvPr id="15" name="TextBox 14"/>
          <p:cNvSpPr txBox="1"/>
          <p:nvPr/>
        </p:nvSpPr>
        <p:spPr>
          <a:xfrm>
            <a:off x="6458606" y="1976521"/>
            <a:ext cx="798021" cy="400110"/>
          </a:xfrm>
          <a:prstGeom prst="rect">
            <a:avLst/>
          </a:prstGeom>
          <a:noFill/>
        </p:spPr>
        <p:txBody>
          <a:bodyPr wrap="square" rtlCol="0">
            <a:spAutoFit/>
          </a:bodyPr>
          <a:lstStyle/>
          <a:p>
            <a:r>
              <a:rPr lang="en-US" sz="1000" dirty="0" smtClean="0"/>
              <a:t>Half drugs </a:t>
            </a:r>
            <a:br>
              <a:rPr lang="en-US" sz="1000" dirty="0" smtClean="0"/>
            </a:br>
            <a:r>
              <a:rPr lang="en-US" sz="1000" dirty="0" smtClean="0"/>
              <a:t>in </a:t>
            </a:r>
            <a:r>
              <a:rPr lang="en-US" sz="1000" dirty="0" err="1" smtClean="0"/>
              <a:t>ip</a:t>
            </a:r>
            <a:endParaRPr lang="en-US" sz="1000" dirty="0"/>
          </a:p>
        </p:txBody>
      </p:sp>
      <p:sp>
        <p:nvSpPr>
          <p:cNvPr id="16" name="TextBox 15"/>
          <p:cNvSpPr txBox="1"/>
          <p:nvPr/>
        </p:nvSpPr>
        <p:spPr>
          <a:xfrm>
            <a:off x="4826900" y="1986739"/>
            <a:ext cx="798021" cy="400110"/>
          </a:xfrm>
          <a:prstGeom prst="rect">
            <a:avLst/>
          </a:prstGeom>
          <a:noFill/>
        </p:spPr>
        <p:txBody>
          <a:bodyPr wrap="square" rtlCol="0">
            <a:spAutoFit/>
          </a:bodyPr>
          <a:lstStyle/>
          <a:p>
            <a:r>
              <a:rPr lang="en-US" sz="1000" dirty="0" smtClean="0"/>
              <a:t>All drugs </a:t>
            </a:r>
            <a:br>
              <a:rPr lang="en-US" sz="1000" dirty="0" smtClean="0"/>
            </a:br>
            <a:r>
              <a:rPr lang="en-US" sz="1000" dirty="0" smtClean="0"/>
              <a:t>in </a:t>
            </a:r>
            <a:r>
              <a:rPr lang="en-US" sz="1000" dirty="0" err="1" smtClean="0"/>
              <a:t>ip</a:t>
            </a:r>
            <a:endParaRPr lang="en-US" sz="1000" dirty="0"/>
          </a:p>
        </p:txBody>
      </p:sp>
      <p:sp>
        <p:nvSpPr>
          <p:cNvPr id="17" name="TextBox 16"/>
          <p:cNvSpPr txBox="1"/>
          <p:nvPr/>
        </p:nvSpPr>
        <p:spPr>
          <a:xfrm>
            <a:off x="9659389" y="2003581"/>
            <a:ext cx="798021" cy="400110"/>
          </a:xfrm>
          <a:prstGeom prst="rect">
            <a:avLst/>
          </a:prstGeom>
          <a:noFill/>
        </p:spPr>
        <p:txBody>
          <a:bodyPr wrap="square" rtlCol="0">
            <a:spAutoFit/>
          </a:bodyPr>
          <a:lstStyle/>
          <a:p>
            <a:r>
              <a:rPr lang="en-US" sz="1000" dirty="0"/>
              <a:t>1</a:t>
            </a:r>
            <a:r>
              <a:rPr lang="en-US" sz="1000" dirty="0" smtClean="0"/>
              <a:t> drug</a:t>
            </a:r>
            <a:br>
              <a:rPr lang="en-US" sz="1000" dirty="0" smtClean="0"/>
            </a:br>
            <a:r>
              <a:rPr lang="en-US" sz="1000" dirty="0" smtClean="0"/>
              <a:t>in </a:t>
            </a:r>
            <a:r>
              <a:rPr lang="en-US" sz="1000" dirty="0" err="1" smtClean="0"/>
              <a:t>ip</a:t>
            </a:r>
            <a:endParaRPr lang="en-US" sz="1000" dirty="0"/>
          </a:p>
        </p:txBody>
      </p:sp>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93186" y="2430145"/>
            <a:ext cx="926072" cy="617381"/>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28970" y="3815873"/>
            <a:ext cx="960571" cy="64038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93186" y="3099581"/>
            <a:ext cx="996356" cy="664237"/>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31373" y="2369849"/>
            <a:ext cx="989214" cy="659476"/>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10081" y="3754838"/>
            <a:ext cx="1115622" cy="743748"/>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10081" y="3099581"/>
            <a:ext cx="932815" cy="621876"/>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416617" y="2423293"/>
            <a:ext cx="1040793" cy="693862"/>
          </a:xfrm>
          <a:prstGeom prst="rect">
            <a:avLst/>
          </a:prstGeom>
        </p:spPr>
      </p:pic>
      <p:pic>
        <p:nvPicPr>
          <p:cNvPr id="25" name="Picture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10921" y="3197114"/>
            <a:ext cx="926122" cy="617415"/>
          </a:xfrm>
          <a:prstGeom prst="rect">
            <a:avLst/>
          </a:prstGeom>
        </p:spPr>
      </p:pic>
      <p:pic>
        <p:nvPicPr>
          <p:cNvPr id="26" name="Picture 2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470834" y="3854447"/>
            <a:ext cx="966209" cy="644139"/>
          </a:xfrm>
          <a:prstGeom prst="rect">
            <a:avLst/>
          </a:prstGeom>
        </p:spPr>
      </p:pic>
      <p:sp>
        <p:nvSpPr>
          <p:cNvPr id="27" name="TextBox 26"/>
          <p:cNvSpPr txBox="1"/>
          <p:nvPr/>
        </p:nvSpPr>
        <p:spPr>
          <a:xfrm>
            <a:off x="4605251" y="4604384"/>
            <a:ext cx="5657224" cy="1015663"/>
          </a:xfrm>
          <a:prstGeom prst="rect">
            <a:avLst/>
          </a:prstGeom>
          <a:noFill/>
        </p:spPr>
        <p:txBody>
          <a:bodyPr wrap="square" rtlCol="0">
            <a:spAutoFit/>
          </a:bodyPr>
          <a:lstStyle/>
          <a:p>
            <a:r>
              <a:rPr lang="en-US" sz="1000" dirty="0" smtClean="0"/>
              <a:t>Hence, </a:t>
            </a:r>
            <a:r>
              <a:rPr lang="en-US" sz="1000" dirty="0"/>
              <a:t>problem with JAGS syntax, if data rom multiple drugs/subjects is sent, fitting is not </a:t>
            </a:r>
            <a:r>
              <a:rPr lang="en-US" sz="1000" dirty="0" smtClean="0"/>
              <a:t>independent</a:t>
            </a:r>
            <a:br>
              <a:rPr lang="en-US" sz="1000" dirty="0" smtClean="0"/>
            </a:br>
            <a:r>
              <a:rPr lang="en-US" sz="1000" dirty="0" smtClean="0"/>
              <a:t>Also, time taken to fit per cell line also reduced</a:t>
            </a:r>
          </a:p>
          <a:p>
            <a:r>
              <a:rPr lang="en-US" sz="1000" dirty="0" smtClean="0"/>
              <a:t>	FLAT_ALL PAIRS_IN_IP	FLAT_1PAIR_IN_IP</a:t>
            </a:r>
          </a:p>
          <a:p>
            <a:r>
              <a:rPr lang="en-US" sz="1000" dirty="0" smtClean="0"/>
              <a:t>TE-11	12 sec		10 sec</a:t>
            </a:r>
          </a:p>
          <a:p>
            <a:r>
              <a:rPr lang="en-US" sz="1000" dirty="0" smtClean="0"/>
              <a:t>JVM-3	20 sec		17 sec</a:t>
            </a:r>
          </a:p>
          <a:p>
            <a:r>
              <a:rPr lang="en-US" sz="1000" dirty="0" smtClean="0"/>
              <a:t>OCUM-1 	9.3 sec		7.5 sec</a:t>
            </a:r>
            <a:endParaRPr lang="en-US" sz="1000" dirty="0"/>
          </a:p>
        </p:txBody>
      </p:sp>
      <p:sp>
        <p:nvSpPr>
          <p:cNvPr id="28" name="TextBox 27"/>
          <p:cNvSpPr txBox="1"/>
          <p:nvPr/>
        </p:nvSpPr>
        <p:spPr>
          <a:xfrm>
            <a:off x="4605251" y="6099961"/>
            <a:ext cx="5368731" cy="246221"/>
          </a:xfrm>
          <a:prstGeom prst="rect">
            <a:avLst/>
          </a:prstGeom>
          <a:noFill/>
        </p:spPr>
        <p:txBody>
          <a:bodyPr wrap="square" rtlCol="0">
            <a:spAutoFit/>
          </a:bodyPr>
          <a:lstStyle/>
          <a:p>
            <a:r>
              <a:rPr lang="en-US" sz="1000" dirty="0" smtClean="0"/>
              <a:t>Diff </a:t>
            </a:r>
            <a:r>
              <a:rPr lang="en-US" sz="1000" dirty="0" err="1" smtClean="0"/>
              <a:t>bw</a:t>
            </a:r>
            <a:r>
              <a:rPr lang="en-US" sz="1000" dirty="0" smtClean="0"/>
              <a:t> old and new: Flat vs </a:t>
            </a:r>
            <a:r>
              <a:rPr lang="en-US" sz="1000" dirty="0" err="1" smtClean="0"/>
              <a:t>heirarch</a:t>
            </a:r>
            <a:r>
              <a:rPr lang="en-US" sz="1000" dirty="0" smtClean="0"/>
              <a:t>, nu changed</a:t>
            </a:r>
            <a:endParaRPr lang="en-US" sz="1000" dirty="0"/>
          </a:p>
        </p:txBody>
      </p:sp>
      <p:sp>
        <p:nvSpPr>
          <p:cNvPr id="29" name="TextBox 28"/>
          <p:cNvSpPr txBox="1"/>
          <p:nvPr/>
        </p:nvSpPr>
        <p:spPr>
          <a:xfrm rot="1795119">
            <a:off x="10879839" y="174650"/>
            <a:ext cx="1394774" cy="707886"/>
          </a:xfrm>
          <a:prstGeom prst="rect">
            <a:avLst/>
          </a:prstGeom>
          <a:noFill/>
        </p:spPr>
        <p:txBody>
          <a:bodyPr wrap="square" rtlCol="0">
            <a:spAutoFit/>
          </a:bodyPr>
          <a:lstStyle/>
          <a:p>
            <a:r>
              <a:rPr lang="en-US" sz="4000" dirty="0" smtClean="0">
                <a:solidFill>
                  <a:srgbClr val="FF0000"/>
                </a:solidFill>
              </a:rPr>
              <a:t>OLD</a:t>
            </a:r>
            <a:endParaRPr lang="en-US" sz="4000" dirty="0">
              <a:solidFill>
                <a:srgbClr val="FF0000"/>
              </a:solidFill>
            </a:endParaRPr>
          </a:p>
        </p:txBody>
      </p:sp>
    </p:spTree>
    <p:extLst>
      <p:ext uri="{BB962C8B-B14F-4D97-AF65-F5344CB8AC3E}">
        <p14:creationId xmlns:p14="http://schemas.microsoft.com/office/powerpoint/2010/main" val="1211950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95" y="1"/>
            <a:ext cx="9478019" cy="885750"/>
          </a:xfrm>
        </p:spPr>
        <p:txBody>
          <a:bodyPr>
            <a:normAutofit/>
          </a:bodyPr>
          <a:lstStyle/>
          <a:p>
            <a:r>
              <a:rPr lang="en-US" sz="2000" dirty="0" err="1" smtClean="0"/>
              <a:t>Corr</a:t>
            </a:r>
            <a:r>
              <a:rPr lang="en-US" sz="2000" dirty="0" smtClean="0"/>
              <a:t> between new and old approximated area</a:t>
            </a:r>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79" y="3370175"/>
            <a:ext cx="1614179" cy="107611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0608" y="3383038"/>
            <a:ext cx="1594884" cy="106325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654" y="4328414"/>
            <a:ext cx="1789196" cy="119279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6850" y="4423078"/>
            <a:ext cx="1695326" cy="1130217"/>
          </a:xfrm>
          <a:prstGeom prst="rect">
            <a:avLst/>
          </a:prstGeom>
        </p:spPr>
      </p:pic>
      <p:sp>
        <p:nvSpPr>
          <p:cNvPr id="9" name="TextBox 8"/>
          <p:cNvSpPr txBox="1"/>
          <p:nvPr/>
        </p:nvSpPr>
        <p:spPr>
          <a:xfrm>
            <a:off x="6187512" y="5647959"/>
            <a:ext cx="2213810" cy="246221"/>
          </a:xfrm>
          <a:prstGeom prst="rect">
            <a:avLst/>
          </a:prstGeom>
          <a:noFill/>
        </p:spPr>
        <p:txBody>
          <a:bodyPr wrap="square" rtlCol="0">
            <a:spAutoFit/>
          </a:bodyPr>
          <a:lstStyle/>
          <a:p>
            <a:r>
              <a:rPr lang="en-US" sz="1000" dirty="0" smtClean="0"/>
              <a:t>RKO, </a:t>
            </a:r>
            <a:r>
              <a:rPr lang="en-US" sz="1000" dirty="0" err="1" smtClean="0"/>
              <a:t>saracatiib</a:t>
            </a:r>
            <a:r>
              <a:rPr lang="en-US" sz="1000" dirty="0" smtClean="0"/>
              <a:t>(0.5 old, 0.08 new)</a:t>
            </a:r>
            <a:endParaRPr lang="en-US" sz="1000" dirty="0"/>
          </a:p>
        </p:txBody>
      </p:sp>
      <p:sp>
        <p:nvSpPr>
          <p:cNvPr id="10" name="TextBox 9"/>
          <p:cNvSpPr txBox="1"/>
          <p:nvPr/>
        </p:nvSpPr>
        <p:spPr>
          <a:xfrm>
            <a:off x="723979" y="4612863"/>
            <a:ext cx="2646947" cy="246221"/>
          </a:xfrm>
          <a:prstGeom prst="rect">
            <a:avLst/>
          </a:prstGeom>
          <a:noFill/>
        </p:spPr>
        <p:txBody>
          <a:bodyPr wrap="square" rtlCol="0">
            <a:spAutoFit/>
          </a:bodyPr>
          <a:lstStyle/>
          <a:p>
            <a:r>
              <a:rPr lang="en-US" sz="1000" dirty="0" smtClean="0"/>
              <a:t>22RV1, PLX-4720 (0.001 old, 0.06 new)</a:t>
            </a:r>
            <a:endParaRPr lang="en-US" sz="1000"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892" y="2577359"/>
            <a:ext cx="1797341" cy="119822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4459" y="2577359"/>
            <a:ext cx="1797341" cy="1198227"/>
          </a:xfrm>
          <a:prstGeom prst="rect">
            <a:avLst/>
          </a:prstGeom>
        </p:spPr>
      </p:pic>
      <p:sp>
        <p:nvSpPr>
          <p:cNvPr id="13" name="TextBox 12"/>
          <p:cNvSpPr txBox="1"/>
          <p:nvPr/>
        </p:nvSpPr>
        <p:spPr>
          <a:xfrm>
            <a:off x="6107654" y="3775586"/>
            <a:ext cx="2486403" cy="246221"/>
          </a:xfrm>
          <a:prstGeom prst="rect">
            <a:avLst/>
          </a:prstGeom>
          <a:noFill/>
        </p:spPr>
        <p:txBody>
          <a:bodyPr wrap="square" rtlCol="0">
            <a:spAutoFit/>
          </a:bodyPr>
          <a:lstStyle/>
          <a:p>
            <a:r>
              <a:rPr lang="en-US" sz="1000" dirty="0" smtClean="0"/>
              <a:t>MOLT-16, </a:t>
            </a:r>
            <a:r>
              <a:rPr lang="en-US" sz="1000" dirty="0" err="1" smtClean="0"/>
              <a:t>palbociclib</a:t>
            </a:r>
            <a:r>
              <a:rPr lang="en-US" sz="1000" dirty="0" smtClean="0"/>
              <a:t> (0.51 old, 0.22 new)</a:t>
            </a:r>
            <a:endParaRPr lang="en-US" sz="1000" dirty="0"/>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5158" y="866332"/>
            <a:ext cx="1840076" cy="1226717"/>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87236" y="921008"/>
            <a:ext cx="1669947" cy="1113298"/>
          </a:xfrm>
          <a:prstGeom prst="rect">
            <a:avLst/>
          </a:prstGeom>
        </p:spPr>
      </p:pic>
      <p:sp>
        <p:nvSpPr>
          <p:cNvPr id="16" name="TextBox 15"/>
          <p:cNvSpPr txBox="1"/>
          <p:nvPr/>
        </p:nvSpPr>
        <p:spPr>
          <a:xfrm>
            <a:off x="6107654" y="2208027"/>
            <a:ext cx="3132599" cy="246221"/>
          </a:xfrm>
          <a:prstGeom prst="rect">
            <a:avLst/>
          </a:prstGeom>
          <a:noFill/>
        </p:spPr>
        <p:txBody>
          <a:bodyPr wrap="square" rtlCol="0">
            <a:spAutoFit/>
          </a:bodyPr>
          <a:lstStyle/>
          <a:p>
            <a:r>
              <a:rPr lang="en-US" sz="1000" dirty="0" smtClean="0"/>
              <a:t>H4, </a:t>
            </a:r>
            <a:r>
              <a:rPr lang="en-US" sz="1000" dirty="0" err="1" smtClean="0"/>
              <a:t>tanespimycin</a:t>
            </a:r>
            <a:r>
              <a:rPr lang="en-US" sz="1000" dirty="0" smtClean="0"/>
              <a:t> (0.45 old, 0.23 new)</a:t>
            </a:r>
            <a:endParaRPr lang="en-US" sz="1000" dirty="0"/>
          </a:p>
        </p:txBody>
      </p:sp>
      <p:sp>
        <p:nvSpPr>
          <p:cNvPr id="17" name="TextBox 16"/>
          <p:cNvSpPr txBox="1"/>
          <p:nvPr/>
        </p:nvSpPr>
        <p:spPr>
          <a:xfrm rot="1795119">
            <a:off x="10879839" y="174650"/>
            <a:ext cx="1394774" cy="707886"/>
          </a:xfrm>
          <a:prstGeom prst="rect">
            <a:avLst/>
          </a:prstGeom>
          <a:noFill/>
        </p:spPr>
        <p:txBody>
          <a:bodyPr wrap="square" rtlCol="0">
            <a:spAutoFit/>
          </a:bodyPr>
          <a:lstStyle/>
          <a:p>
            <a:r>
              <a:rPr lang="en-US" sz="4000" dirty="0" smtClean="0">
                <a:solidFill>
                  <a:srgbClr val="7030A0"/>
                </a:solidFill>
              </a:rPr>
              <a:t>NEW</a:t>
            </a:r>
            <a:endParaRPr lang="en-US" sz="4000" dirty="0">
              <a:solidFill>
                <a:srgbClr val="7030A0"/>
              </a:solidFill>
            </a:endParaRPr>
          </a:p>
        </p:txBody>
      </p:sp>
      <p:pic>
        <p:nvPicPr>
          <p:cNvPr id="19" name="Picture 18"/>
          <p:cNvPicPr>
            <a:picLocks noChangeAspect="1"/>
          </p:cNvPicPr>
          <p:nvPr/>
        </p:nvPicPr>
        <p:blipFill>
          <a:blip r:embed="rId10"/>
          <a:stretch>
            <a:fillRect/>
          </a:stretch>
        </p:blipFill>
        <p:spPr>
          <a:xfrm>
            <a:off x="116307" y="846386"/>
            <a:ext cx="3771900" cy="2600325"/>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06637" y="4896553"/>
            <a:ext cx="1528855" cy="1019237"/>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778" y="4947184"/>
            <a:ext cx="1535380" cy="1023587"/>
          </a:xfrm>
          <a:prstGeom prst="rect">
            <a:avLst/>
          </a:prstGeom>
        </p:spPr>
      </p:pic>
      <p:sp>
        <p:nvSpPr>
          <p:cNvPr id="22" name="TextBox 21"/>
          <p:cNvSpPr txBox="1"/>
          <p:nvPr/>
        </p:nvSpPr>
        <p:spPr>
          <a:xfrm>
            <a:off x="802778" y="6003890"/>
            <a:ext cx="2646947" cy="246221"/>
          </a:xfrm>
          <a:prstGeom prst="rect">
            <a:avLst/>
          </a:prstGeom>
          <a:noFill/>
        </p:spPr>
        <p:txBody>
          <a:bodyPr wrap="square" rtlCol="0">
            <a:spAutoFit/>
          </a:bodyPr>
          <a:lstStyle/>
          <a:p>
            <a:r>
              <a:rPr lang="en-US" sz="1000" dirty="0" smtClean="0"/>
              <a:t>A2780,Selumetinib (0.003 old, 0.216 new)</a:t>
            </a:r>
            <a:endParaRPr lang="en-US" sz="1000" dirty="0"/>
          </a:p>
        </p:txBody>
      </p:sp>
    </p:spTree>
    <p:extLst>
      <p:ext uri="{BB962C8B-B14F-4D97-AF65-F5344CB8AC3E}">
        <p14:creationId xmlns:p14="http://schemas.microsoft.com/office/powerpoint/2010/main" val="4116826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4" y="103869"/>
            <a:ext cx="4497161" cy="598716"/>
          </a:xfrm>
        </p:spPr>
        <p:txBody>
          <a:bodyPr>
            <a:normAutofit/>
          </a:bodyPr>
          <a:lstStyle/>
          <a:p>
            <a:r>
              <a:rPr lang="en-US" sz="2000" dirty="0" err="1"/>
              <a:t>Corr</a:t>
            </a:r>
            <a:r>
              <a:rPr lang="en-US" sz="2000" dirty="0"/>
              <a:t> between new and old </a:t>
            </a:r>
            <a:r>
              <a:rPr lang="en-US" sz="2000" dirty="0" smtClean="0"/>
              <a:t>m, ic50, </a:t>
            </a:r>
            <a:r>
              <a:rPr lang="en-US" sz="2000" dirty="0" err="1" smtClean="0"/>
              <a:t>mae</a:t>
            </a:r>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5538" y="5824447"/>
            <a:ext cx="1360796" cy="90719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517" y="5824447"/>
            <a:ext cx="1351077" cy="900718"/>
          </a:xfrm>
          <a:prstGeom prst="rect">
            <a:avLst/>
          </a:prstGeom>
        </p:spPr>
      </p:pic>
      <p:sp>
        <p:nvSpPr>
          <p:cNvPr id="7" name="TextBox 6"/>
          <p:cNvSpPr txBox="1"/>
          <p:nvPr/>
        </p:nvSpPr>
        <p:spPr>
          <a:xfrm>
            <a:off x="384928" y="6647784"/>
            <a:ext cx="2441406" cy="246221"/>
          </a:xfrm>
          <a:prstGeom prst="rect">
            <a:avLst/>
          </a:prstGeom>
          <a:noFill/>
        </p:spPr>
        <p:txBody>
          <a:bodyPr wrap="square" rtlCol="0">
            <a:spAutoFit/>
          </a:bodyPr>
          <a:lstStyle/>
          <a:p>
            <a:r>
              <a:rPr lang="en-US" sz="1000" dirty="0" smtClean="0"/>
              <a:t>42-MG-BA, Nutlin3a (0.02, 0.47)</a:t>
            </a:r>
            <a:endParaRPr lang="en-US" sz="1000"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621" y="3343804"/>
            <a:ext cx="1479080" cy="98605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5391" y="3336721"/>
            <a:ext cx="1411139" cy="940759"/>
          </a:xfrm>
          <a:prstGeom prst="rect">
            <a:avLst/>
          </a:prstGeom>
        </p:spPr>
      </p:pic>
      <p:sp>
        <p:nvSpPr>
          <p:cNvPr id="10" name="TextBox 9"/>
          <p:cNvSpPr txBox="1"/>
          <p:nvPr/>
        </p:nvSpPr>
        <p:spPr>
          <a:xfrm>
            <a:off x="451624" y="4425585"/>
            <a:ext cx="2374710" cy="246221"/>
          </a:xfrm>
          <a:prstGeom prst="rect">
            <a:avLst/>
          </a:prstGeom>
          <a:noFill/>
        </p:spPr>
        <p:txBody>
          <a:bodyPr wrap="square" rtlCol="0">
            <a:spAutoFit/>
          </a:bodyPr>
          <a:lstStyle/>
          <a:p>
            <a:r>
              <a:rPr lang="en-US" sz="1000" dirty="0" smtClean="0"/>
              <a:t>639-V, </a:t>
            </a:r>
            <a:r>
              <a:rPr lang="en-US" sz="1000" dirty="0" err="1" smtClean="0"/>
              <a:t>Nilotinib</a:t>
            </a:r>
            <a:r>
              <a:rPr lang="en-US" sz="1000" dirty="0" smtClean="0"/>
              <a:t>(0.09 old, 0.63 new)</a:t>
            </a:r>
            <a:endParaRPr lang="en-US" sz="1000" dirty="0"/>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7087" y="3681611"/>
            <a:ext cx="1428307" cy="952205"/>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8124" y="3657896"/>
            <a:ext cx="1586907" cy="1057937"/>
          </a:xfrm>
          <a:prstGeom prst="rect">
            <a:avLst/>
          </a:prstGeom>
        </p:spPr>
      </p:pic>
      <p:sp>
        <p:nvSpPr>
          <p:cNvPr id="14" name="TextBox 13"/>
          <p:cNvSpPr txBox="1"/>
          <p:nvPr/>
        </p:nvSpPr>
        <p:spPr>
          <a:xfrm>
            <a:off x="3979817" y="4921672"/>
            <a:ext cx="1856096" cy="246221"/>
          </a:xfrm>
          <a:prstGeom prst="rect">
            <a:avLst/>
          </a:prstGeom>
          <a:noFill/>
        </p:spPr>
        <p:txBody>
          <a:bodyPr wrap="square" rtlCol="0">
            <a:spAutoFit/>
          </a:bodyPr>
          <a:lstStyle/>
          <a:p>
            <a:r>
              <a:rPr lang="en-US" sz="1000" dirty="0" smtClean="0"/>
              <a:t>A253, PLX4720 (48 old, 10 new)</a:t>
            </a:r>
            <a:endParaRPr lang="en-US" sz="1000" dirty="0"/>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2968" y="3706180"/>
            <a:ext cx="1655753" cy="1103835"/>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9238" y="3754429"/>
            <a:ext cx="1583380" cy="1055586"/>
          </a:xfrm>
          <a:prstGeom prst="rect">
            <a:avLst/>
          </a:prstGeom>
        </p:spPr>
      </p:pic>
      <p:sp>
        <p:nvSpPr>
          <p:cNvPr id="18" name="TextBox 17"/>
          <p:cNvSpPr txBox="1"/>
          <p:nvPr/>
        </p:nvSpPr>
        <p:spPr>
          <a:xfrm>
            <a:off x="8229600" y="5167893"/>
            <a:ext cx="2604535" cy="246221"/>
          </a:xfrm>
          <a:prstGeom prst="rect">
            <a:avLst/>
          </a:prstGeom>
          <a:noFill/>
        </p:spPr>
        <p:txBody>
          <a:bodyPr wrap="square" rtlCol="0">
            <a:spAutoFit/>
          </a:bodyPr>
          <a:lstStyle/>
          <a:p>
            <a:r>
              <a:rPr lang="en-US" sz="1000" dirty="0" smtClean="0"/>
              <a:t>COLO-320-HSR, </a:t>
            </a:r>
            <a:r>
              <a:rPr lang="en-US" sz="1000" dirty="0" err="1" smtClean="0"/>
              <a:t>sorafenib</a:t>
            </a:r>
            <a:r>
              <a:rPr lang="en-US" sz="1000" dirty="0" smtClean="0"/>
              <a:t> (0.41 old, 0.05 new)</a:t>
            </a:r>
            <a:endParaRPr lang="en-US" sz="1000" dirty="0"/>
          </a:p>
        </p:txBody>
      </p:sp>
      <p:sp>
        <p:nvSpPr>
          <p:cNvPr id="19" name="TextBox 18"/>
          <p:cNvSpPr txBox="1"/>
          <p:nvPr/>
        </p:nvSpPr>
        <p:spPr>
          <a:xfrm rot="1795119">
            <a:off x="10879839" y="174650"/>
            <a:ext cx="1394774" cy="707886"/>
          </a:xfrm>
          <a:prstGeom prst="rect">
            <a:avLst/>
          </a:prstGeom>
          <a:noFill/>
        </p:spPr>
        <p:txBody>
          <a:bodyPr wrap="square" rtlCol="0">
            <a:spAutoFit/>
          </a:bodyPr>
          <a:lstStyle/>
          <a:p>
            <a:r>
              <a:rPr lang="en-US" sz="4000" dirty="0" smtClean="0">
                <a:solidFill>
                  <a:srgbClr val="7030A0"/>
                </a:solidFill>
              </a:rPr>
              <a:t>NEW</a:t>
            </a:r>
            <a:endParaRPr lang="en-US" sz="4000" dirty="0">
              <a:solidFill>
                <a:srgbClr val="7030A0"/>
              </a:solidFill>
            </a:endParaRPr>
          </a:p>
        </p:txBody>
      </p:sp>
      <p:pic>
        <p:nvPicPr>
          <p:cNvPr id="20" name="Picture 19"/>
          <p:cNvPicPr>
            <a:picLocks noChangeAspect="1"/>
          </p:cNvPicPr>
          <p:nvPr/>
        </p:nvPicPr>
        <p:blipFill>
          <a:blip r:embed="rId10"/>
          <a:stretch>
            <a:fillRect/>
          </a:stretch>
        </p:blipFill>
        <p:spPr>
          <a:xfrm>
            <a:off x="141514" y="888017"/>
            <a:ext cx="3667125" cy="256222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2053" y="4633816"/>
            <a:ext cx="1420097" cy="946732"/>
          </a:xfrm>
          <a:prstGeom prst="rect">
            <a:avLst/>
          </a:prstGeom>
        </p:spPr>
      </p:pic>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96931" y="4588708"/>
            <a:ext cx="1429599" cy="953066"/>
          </a:xfrm>
          <a:prstGeom prst="rect">
            <a:avLst/>
          </a:prstGeom>
        </p:spPr>
      </p:pic>
      <p:sp>
        <p:nvSpPr>
          <p:cNvPr id="24" name="TextBox 23"/>
          <p:cNvSpPr txBox="1"/>
          <p:nvPr/>
        </p:nvSpPr>
        <p:spPr>
          <a:xfrm>
            <a:off x="278183" y="5569526"/>
            <a:ext cx="2374710" cy="246221"/>
          </a:xfrm>
          <a:prstGeom prst="rect">
            <a:avLst/>
          </a:prstGeom>
          <a:noFill/>
        </p:spPr>
        <p:txBody>
          <a:bodyPr wrap="square" rtlCol="0">
            <a:spAutoFit/>
          </a:bodyPr>
          <a:lstStyle/>
          <a:p>
            <a:r>
              <a:rPr lang="en-US" sz="1000" dirty="0" smtClean="0"/>
              <a:t>7860,Palbociclib (old 0.008, 0.260 new)</a:t>
            </a:r>
            <a:endParaRPr lang="en-US" sz="1000" dirty="0"/>
          </a:p>
        </p:txBody>
      </p:sp>
      <p:pic>
        <p:nvPicPr>
          <p:cNvPr id="25" name="Picture 24"/>
          <p:cNvPicPr>
            <a:picLocks noChangeAspect="1"/>
          </p:cNvPicPr>
          <p:nvPr/>
        </p:nvPicPr>
        <p:blipFill>
          <a:blip r:embed="rId13"/>
          <a:stretch>
            <a:fillRect/>
          </a:stretch>
        </p:blipFill>
        <p:spPr>
          <a:xfrm>
            <a:off x="3808639" y="850580"/>
            <a:ext cx="3867150" cy="2543175"/>
          </a:xfrm>
          <a:prstGeom prst="rect">
            <a:avLst/>
          </a:prstGeom>
        </p:spPr>
      </p:pic>
      <p:pic>
        <p:nvPicPr>
          <p:cNvPr id="26" name="Picture 25"/>
          <p:cNvPicPr>
            <a:picLocks noChangeAspect="1"/>
          </p:cNvPicPr>
          <p:nvPr/>
        </p:nvPicPr>
        <p:blipFill>
          <a:blip r:embed="rId14"/>
          <a:stretch>
            <a:fillRect/>
          </a:stretch>
        </p:blipFill>
        <p:spPr>
          <a:xfrm>
            <a:off x="7699000" y="860221"/>
            <a:ext cx="3800475" cy="2476500"/>
          </a:xfrm>
          <a:prstGeom prst="rect">
            <a:avLst/>
          </a:prstGeom>
        </p:spPr>
      </p:pic>
    </p:spTree>
    <p:extLst>
      <p:ext uri="{BB962C8B-B14F-4D97-AF65-F5344CB8AC3E}">
        <p14:creationId xmlns:p14="http://schemas.microsoft.com/office/powerpoint/2010/main" val="136350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pic>
        <p:nvPicPr>
          <p:cNvPr id="4" name="Content Placeholder 3"/>
          <p:cNvPicPr>
            <a:picLocks noGrp="1" noChangeAspect="1"/>
          </p:cNvPicPr>
          <p:nvPr>
            <p:ph idx="1"/>
          </p:nvPr>
        </p:nvPicPr>
        <p:blipFill>
          <a:blip r:embed="rId2"/>
          <a:stretch>
            <a:fillRect/>
          </a:stretch>
        </p:blipFill>
        <p:spPr>
          <a:xfrm>
            <a:off x="24799" y="1596161"/>
            <a:ext cx="2238920" cy="1583485"/>
          </a:xfrm>
          <a:prstGeom prst="rect">
            <a:avLst/>
          </a:prstGeom>
        </p:spPr>
      </p:pic>
      <p:pic>
        <p:nvPicPr>
          <p:cNvPr id="5" name="Picture 4"/>
          <p:cNvPicPr>
            <a:picLocks noChangeAspect="1"/>
          </p:cNvPicPr>
          <p:nvPr/>
        </p:nvPicPr>
        <p:blipFill>
          <a:blip r:embed="rId3"/>
          <a:stretch>
            <a:fillRect/>
          </a:stretch>
        </p:blipFill>
        <p:spPr>
          <a:xfrm>
            <a:off x="2500845" y="1354066"/>
            <a:ext cx="2725772" cy="2267954"/>
          </a:xfrm>
          <a:prstGeom prst="rect">
            <a:avLst/>
          </a:prstGeom>
        </p:spPr>
      </p:pic>
      <p:pic>
        <p:nvPicPr>
          <p:cNvPr id="6" name="Picture 5"/>
          <p:cNvPicPr>
            <a:picLocks noChangeAspect="1"/>
          </p:cNvPicPr>
          <p:nvPr/>
        </p:nvPicPr>
        <p:blipFill>
          <a:blip r:embed="rId4"/>
          <a:stretch>
            <a:fillRect/>
          </a:stretch>
        </p:blipFill>
        <p:spPr>
          <a:xfrm>
            <a:off x="5463743" y="1417394"/>
            <a:ext cx="3183248" cy="2035546"/>
          </a:xfrm>
          <a:prstGeom prst="rect">
            <a:avLst/>
          </a:prstGeom>
        </p:spPr>
      </p:pic>
      <p:pic>
        <p:nvPicPr>
          <p:cNvPr id="7" name="Picture 6"/>
          <p:cNvPicPr>
            <a:picLocks noChangeAspect="1"/>
          </p:cNvPicPr>
          <p:nvPr/>
        </p:nvPicPr>
        <p:blipFill>
          <a:blip r:embed="rId5"/>
          <a:stretch>
            <a:fillRect/>
          </a:stretch>
        </p:blipFill>
        <p:spPr>
          <a:xfrm>
            <a:off x="422299" y="4262492"/>
            <a:ext cx="3260136" cy="2065974"/>
          </a:xfrm>
          <a:prstGeom prst="rect">
            <a:avLst/>
          </a:prstGeom>
        </p:spPr>
      </p:pic>
      <p:pic>
        <p:nvPicPr>
          <p:cNvPr id="8" name="Picture 7"/>
          <p:cNvPicPr>
            <a:picLocks noChangeAspect="1"/>
          </p:cNvPicPr>
          <p:nvPr/>
        </p:nvPicPr>
        <p:blipFill>
          <a:blip r:embed="rId6"/>
          <a:stretch>
            <a:fillRect/>
          </a:stretch>
        </p:blipFill>
        <p:spPr>
          <a:xfrm>
            <a:off x="8749868" y="1356083"/>
            <a:ext cx="3052763" cy="2063639"/>
          </a:xfrm>
          <a:prstGeom prst="rect">
            <a:avLst/>
          </a:prstGeom>
        </p:spPr>
      </p:pic>
      <p:pic>
        <p:nvPicPr>
          <p:cNvPr id="9" name="Picture 8"/>
          <p:cNvPicPr>
            <a:picLocks noChangeAspect="1"/>
          </p:cNvPicPr>
          <p:nvPr/>
        </p:nvPicPr>
        <p:blipFill>
          <a:blip r:embed="rId7"/>
          <a:stretch>
            <a:fillRect/>
          </a:stretch>
        </p:blipFill>
        <p:spPr>
          <a:xfrm>
            <a:off x="7467745" y="4496562"/>
            <a:ext cx="3455383" cy="1822918"/>
          </a:xfrm>
          <a:prstGeom prst="rect">
            <a:avLst/>
          </a:prstGeom>
        </p:spPr>
      </p:pic>
      <p:pic>
        <p:nvPicPr>
          <p:cNvPr id="10" name="Picture 9"/>
          <p:cNvPicPr>
            <a:picLocks noChangeAspect="1"/>
          </p:cNvPicPr>
          <p:nvPr/>
        </p:nvPicPr>
        <p:blipFill>
          <a:blip r:embed="rId8"/>
          <a:stretch>
            <a:fillRect/>
          </a:stretch>
        </p:blipFill>
        <p:spPr>
          <a:xfrm>
            <a:off x="11047165" y="4666441"/>
            <a:ext cx="755466" cy="1662025"/>
          </a:xfrm>
          <a:prstGeom prst="rect">
            <a:avLst/>
          </a:prstGeom>
        </p:spPr>
      </p:pic>
      <p:pic>
        <p:nvPicPr>
          <p:cNvPr id="11" name="Picture 10"/>
          <p:cNvPicPr>
            <a:picLocks noChangeAspect="1"/>
          </p:cNvPicPr>
          <p:nvPr/>
        </p:nvPicPr>
        <p:blipFill>
          <a:blip r:embed="rId9"/>
          <a:stretch>
            <a:fillRect/>
          </a:stretch>
        </p:blipFill>
        <p:spPr>
          <a:xfrm>
            <a:off x="3971231" y="4512903"/>
            <a:ext cx="3213115" cy="2248382"/>
          </a:xfrm>
          <a:prstGeom prst="rect">
            <a:avLst/>
          </a:prstGeom>
        </p:spPr>
      </p:pic>
      <p:sp>
        <p:nvSpPr>
          <p:cNvPr id="3" name="TextBox 2"/>
          <p:cNvSpPr txBox="1"/>
          <p:nvPr/>
        </p:nvSpPr>
        <p:spPr>
          <a:xfrm>
            <a:off x="4191000" y="4262492"/>
            <a:ext cx="1752600" cy="338554"/>
          </a:xfrm>
          <a:prstGeom prst="rect">
            <a:avLst/>
          </a:prstGeom>
          <a:noFill/>
        </p:spPr>
        <p:txBody>
          <a:bodyPr wrap="square" rtlCol="0">
            <a:spAutoFit/>
          </a:bodyPr>
          <a:lstStyle/>
          <a:p>
            <a:r>
              <a:rPr lang="en-US" sz="800" dirty="0" smtClean="0"/>
              <a:t>Using all 1601 genes common </a:t>
            </a:r>
            <a:r>
              <a:rPr lang="en-US" sz="800" dirty="0" err="1" smtClean="0"/>
              <a:t>bw</a:t>
            </a:r>
            <a:r>
              <a:rPr lang="en-US" sz="800" dirty="0" smtClean="0"/>
              <a:t> </a:t>
            </a:r>
            <a:r>
              <a:rPr lang="en-US" sz="800" dirty="0" err="1" smtClean="0"/>
              <a:t>ccle</a:t>
            </a:r>
            <a:r>
              <a:rPr lang="en-US" sz="800" dirty="0" smtClean="0"/>
              <a:t> and </a:t>
            </a:r>
            <a:r>
              <a:rPr lang="en-US" sz="800" dirty="0" err="1" smtClean="0"/>
              <a:t>gdsc</a:t>
            </a:r>
            <a:endParaRPr lang="en-US" sz="800" dirty="0"/>
          </a:p>
        </p:txBody>
      </p:sp>
    </p:spTree>
    <p:extLst>
      <p:ext uri="{BB962C8B-B14F-4D97-AF65-F5344CB8AC3E}">
        <p14:creationId xmlns:p14="http://schemas.microsoft.com/office/powerpoint/2010/main" val="961873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0864" y="2795277"/>
            <a:ext cx="3413156" cy="338554"/>
          </a:xfrm>
          <a:prstGeom prst="rect">
            <a:avLst/>
          </a:prstGeom>
          <a:noFill/>
        </p:spPr>
        <p:txBody>
          <a:bodyPr wrap="square" rtlCol="0">
            <a:spAutoFit/>
          </a:bodyPr>
          <a:lstStyle/>
          <a:p>
            <a:r>
              <a:rPr lang="en-US" sz="800" dirty="0" smtClean="0"/>
              <a:t>Distribution of </a:t>
            </a:r>
            <a:r>
              <a:rPr lang="en-US" sz="800" dirty="0" err="1" smtClean="0"/>
              <a:t>jaccard</a:t>
            </a:r>
            <a:r>
              <a:rPr lang="en-US" sz="800" dirty="0" smtClean="0"/>
              <a:t> similarity between </a:t>
            </a:r>
            <a:r>
              <a:rPr lang="en-US" sz="800" dirty="0" err="1" smtClean="0"/>
              <a:t>mutatin</a:t>
            </a:r>
            <a:r>
              <a:rPr lang="en-US" sz="800" dirty="0" smtClean="0"/>
              <a:t> profiles of  common CLs </a:t>
            </a:r>
            <a:br>
              <a:rPr lang="en-US" sz="800" dirty="0" smtClean="0"/>
            </a:br>
            <a:r>
              <a:rPr lang="en-US" sz="800" dirty="0" smtClean="0"/>
              <a:t>*1 data point is 1 cell line</a:t>
            </a:r>
            <a:endParaRPr lang="en-US" sz="800" dirty="0"/>
          </a:p>
        </p:txBody>
      </p:sp>
      <p:pic>
        <p:nvPicPr>
          <p:cNvPr id="5" name="Picture 4"/>
          <p:cNvPicPr>
            <a:picLocks noChangeAspect="1"/>
          </p:cNvPicPr>
          <p:nvPr/>
        </p:nvPicPr>
        <p:blipFill>
          <a:blip r:embed="rId2"/>
          <a:stretch>
            <a:fillRect/>
          </a:stretch>
        </p:blipFill>
        <p:spPr>
          <a:xfrm>
            <a:off x="110568" y="1374115"/>
            <a:ext cx="2624138" cy="1342582"/>
          </a:xfrm>
          <a:prstGeom prst="rect">
            <a:avLst/>
          </a:prstGeom>
        </p:spPr>
      </p:pic>
      <p:sp>
        <p:nvSpPr>
          <p:cNvPr id="6" name="Title 1"/>
          <p:cNvSpPr>
            <a:spLocks noGrp="1"/>
          </p:cNvSpPr>
          <p:nvPr>
            <p:ph type="title"/>
          </p:nvPr>
        </p:nvSpPr>
        <p:spPr>
          <a:xfrm>
            <a:off x="222564" y="184057"/>
            <a:ext cx="2040802" cy="1164910"/>
          </a:xfrm>
        </p:spPr>
        <p:txBody>
          <a:bodyPr/>
          <a:lstStyle/>
          <a:p>
            <a:r>
              <a:rPr lang="en-US" dirty="0" smtClean="0"/>
              <a:t>extras</a:t>
            </a:r>
            <a:endParaRPr lang="en-US" dirty="0"/>
          </a:p>
        </p:txBody>
      </p:sp>
      <p:sp>
        <p:nvSpPr>
          <p:cNvPr id="7" name="TextBox 6"/>
          <p:cNvSpPr txBox="1"/>
          <p:nvPr/>
        </p:nvSpPr>
        <p:spPr>
          <a:xfrm>
            <a:off x="1620570" y="1295535"/>
            <a:ext cx="942681" cy="215444"/>
          </a:xfrm>
          <a:prstGeom prst="rect">
            <a:avLst/>
          </a:prstGeom>
          <a:noFill/>
        </p:spPr>
        <p:txBody>
          <a:bodyPr wrap="square" rtlCol="0">
            <a:spAutoFit/>
          </a:bodyPr>
          <a:lstStyle/>
          <a:p>
            <a:r>
              <a:rPr lang="en-US" sz="800" dirty="0" smtClean="0"/>
              <a:t>Median =0.70</a:t>
            </a:r>
            <a:endParaRPr lang="en-US" sz="800" dirty="0"/>
          </a:p>
        </p:txBody>
      </p:sp>
      <p:pic>
        <p:nvPicPr>
          <p:cNvPr id="8" name="Picture 7"/>
          <p:cNvPicPr>
            <a:picLocks noChangeAspect="1"/>
          </p:cNvPicPr>
          <p:nvPr/>
        </p:nvPicPr>
        <p:blipFill>
          <a:blip r:embed="rId3"/>
          <a:stretch>
            <a:fillRect/>
          </a:stretch>
        </p:blipFill>
        <p:spPr>
          <a:xfrm>
            <a:off x="3661372" y="1208589"/>
            <a:ext cx="3505200" cy="1857375"/>
          </a:xfrm>
          <a:prstGeom prst="rect">
            <a:avLst/>
          </a:prstGeom>
        </p:spPr>
      </p:pic>
      <p:pic>
        <p:nvPicPr>
          <p:cNvPr id="9" name="Picture 8"/>
          <p:cNvPicPr>
            <a:picLocks noChangeAspect="1"/>
          </p:cNvPicPr>
          <p:nvPr/>
        </p:nvPicPr>
        <p:blipFill>
          <a:blip r:embed="rId4"/>
          <a:stretch>
            <a:fillRect/>
          </a:stretch>
        </p:blipFill>
        <p:spPr>
          <a:xfrm>
            <a:off x="7730538" y="836495"/>
            <a:ext cx="2142313" cy="3432000"/>
          </a:xfrm>
          <a:prstGeom prst="rect">
            <a:avLst/>
          </a:prstGeom>
        </p:spPr>
      </p:pic>
      <p:sp>
        <p:nvSpPr>
          <p:cNvPr id="10" name="TextBox 9"/>
          <p:cNvSpPr txBox="1"/>
          <p:nvPr/>
        </p:nvSpPr>
        <p:spPr>
          <a:xfrm>
            <a:off x="7713552" y="497941"/>
            <a:ext cx="2027977" cy="338554"/>
          </a:xfrm>
          <a:prstGeom prst="rect">
            <a:avLst/>
          </a:prstGeom>
          <a:noFill/>
        </p:spPr>
        <p:txBody>
          <a:bodyPr wrap="square" rtlCol="0">
            <a:spAutoFit/>
          </a:bodyPr>
          <a:lstStyle/>
          <a:p>
            <a:r>
              <a:rPr lang="en-US" sz="800" dirty="0" smtClean="0"/>
              <a:t>Drug-wise </a:t>
            </a:r>
            <a:r>
              <a:rPr lang="en-US" sz="800" dirty="0" err="1" smtClean="0"/>
              <a:t>corr</a:t>
            </a:r>
            <a:r>
              <a:rPr lang="en-US" sz="800" dirty="0" smtClean="0"/>
              <a:t> for all common </a:t>
            </a:r>
            <a:r>
              <a:rPr lang="en-US" sz="800" dirty="0" err="1" smtClean="0"/>
              <a:t>Cls</a:t>
            </a:r>
            <a:r>
              <a:rPr lang="en-US" sz="800" dirty="0" smtClean="0"/>
              <a:t> (no separated based on </a:t>
            </a:r>
            <a:r>
              <a:rPr lang="en-US" sz="800" dirty="0" err="1" smtClean="0"/>
              <a:t>jaccard</a:t>
            </a:r>
            <a:r>
              <a:rPr lang="en-US" sz="800" dirty="0" smtClean="0"/>
              <a:t>)</a:t>
            </a:r>
            <a:endParaRPr lang="en-US" sz="800" dirty="0"/>
          </a:p>
        </p:txBody>
      </p:sp>
    </p:spTree>
    <p:extLst>
      <p:ext uri="{BB962C8B-B14F-4D97-AF65-F5344CB8AC3E}">
        <p14:creationId xmlns:p14="http://schemas.microsoft.com/office/powerpoint/2010/main" val="1598357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0341372" y="1344081"/>
            <a:ext cx="1247775" cy="1905000"/>
          </a:xfrm>
          <a:prstGeom prst="rect">
            <a:avLst/>
          </a:prstGeom>
        </p:spPr>
      </p:pic>
      <p:sp>
        <p:nvSpPr>
          <p:cNvPr id="15" name="TextBox 14"/>
          <p:cNvSpPr txBox="1"/>
          <p:nvPr/>
        </p:nvSpPr>
        <p:spPr>
          <a:xfrm>
            <a:off x="10341372" y="928583"/>
            <a:ext cx="1622580" cy="415498"/>
          </a:xfrm>
          <a:prstGeom prst="rect">
            <a:avLst/>
          </a:prstGeom>
          <a:noFill/>
        </p:spPr>
        <p:txBody>
          <a:bodyPr wrap="square" rtlCol="0">
            <a:spAutoFit/>
          </a:bodyPr>
          <a:lstStyle/>
          <a:p>
            <a:r>
              <a:rPr lang="en-US" sz="1050" b="1" dirty="0" smtClean="0"/>
              <a:t>Drug wise spearman </a:t>
            </a:r>
            <a:r>
              <a:rPr lang="en-US" sz="1050" b="1" dirty="0" err="1" smtClean="0"/>
              <a:t>corr</a:t>
            </a:r>
            <a:r>
              <a:rPr lang="en-US" sz="1050" b="1" dirty="0" smtClean="0"/>
              <a:t/>
            </a:r>
            <a:br>
              <a:rPr lang="en-US" sz="1050" b="1" dirty="0" smtClean="0"/>
            </a:br>
            <a:r>
              <a:rPr lang="en-US" sz="1050" b="1" dirty="0" smtClean="0"/>
              <a:t>(Dis CLs)</a:t>
            </a:r>
            <a:endParaRPr lang="en-US" sz="1050" b="1" dirty="0"/>
          </a:p>
        </p:txBody>
      </p:sp>
      <p:sp>
        <p:nvSpPr>
          <p:cNvPr id="16" name="TextBox 15"/>
          <p:cNvSpPr txBox="1"/>
          <p:nvPr/>
        </p:nvSpPr>
        <p:spPr>
          <a:xfrm>
            <a:off x="9320016" y="69803"/>
            <a:ext cx="2792322" cy="461665"/>
          </a:xfrm>
          <a:prstGeom prst="rect">
            <a:avLst/>
          </a:prstGeom>
          <a:noFill/>
        </p:spPr>
        <p:txBody>
          <a:bodyPr wrap="square" rtlCol="0">
            <a:spAutoFit/>
          </a:bodyPr>
          <a:lstStyle/>
          <a:p>
            <a:r>
              <a:rPr lang="en-US" sz="800" dirty="0"/>
              <a:t>for sure there is trend, bad CLs don’t show response in </a:t>
            </a:r>
            <a:r>
              <a:rPr lang="en-US" sz="800" dirty="0" err="1"/>
              <a:t>gdsc</a:t>
            </a:r>
            <a:r>
              <a:rPr lang="en-US" sz="800" dirty="0"/>
              <a:t> ..higher is the diff </a:t>
            </a:r>
            <a:r>
              <a:rPr lang="en-US" sz="800" dirty="0" err="1"/>
              <a:t>bw</a:t>
            </a:r>
            <a:r>
              <a:rPr lang="en-US" sz="800" dirty="0"/>
              <a:t> #</a:t>
            </a:r>
            <a:r>
              <a:rPr lang="en-US" sz="800" dirty="0" err="1"/>
              <a:t>muations</a:t>
            </a:r>
            <a:r>
              <a:rPr lang="en-US" sz="800" dirty="0"/>
              <a:t> higher is the response diff</a:t>
            </a:r>
          </a:p>
          <a:p>
            <a:endParaRPr lang="en-US" sz="800" dirty="0"/>
          </a:p>
        </p:txBody>
      </p:sp>
      <p:sp>
        <p:nvSpPr>
          <p:cNvPr id="17" name="TextBox 16"/>
          <p:cNvSpPr txBox="1"/>
          <p:nvPr/>
        </p:nvSpPr>
        <p:spPr>
          <a:xfrm>
            <a:off x="276726" y="69803"/>
            <a:ext cx="2165685" cy="400110"/>
          </a:xfrm>
          <a:prstGeom prst="rect">
            <a:avLst/>
          </a:prstGeom>
          <a:noFill/>
        </p:spPr>
        <p:txBody>
          <a:bodyPr wrap="square" rtlCol="0">
            <a:spAutoFit/>
          </a:bodyPr>
          <a:lstStyle/>
          <a:p>
            <a:r>
              <a:rPr lang="en-US" sz="1000" dirty="0" smtClean="0"/>
              <a:t>Cancer genes from CELL</a:t>
            </a:r>
            <a:br>
              <a:rPr lang="en-US" sz="1000" dirty="0" smtClean="0"/>
            </a:br>
            <a:r>
              <a:rPr lang="en-US" sz="1000" dirty="0" smtClean="0"/>
              <a:t>AAA vs mean </a:t>
            </a:r>
            <a:r>
              <a:rPr lang="en-US" sz="1000" dirty="0" err="1" smtClean="0"/>
              <a:t>muts</a:t>
            </a:r>
            <a:endParaRPr lang="en-US" sz="1000" dirty="0"/>
          </a:p>
        </p:txBody>
      </p:sp>
      <p:pic>
        <p:nvPicPr>
          <p:cNvPr id="33" name="Picture 32"/>
          <p:cNvPicPr>
            <a:picLocks noChangeAspect="1"/>
          </p:cNvPicPr>
          <p:nvPr/>
        </p:nvPicPr>
        <p:blipFill>
          <a:blip r:embed="rId3"/>
          <a:stretch>
            <a:fillRect/>
          </a:stretch>
        </p:blipFill>
        <p:spPr>
          <a:xfrm>
            <a:off x="593053" y="928583"/>
            <a:ext cx="5073760" cy="5213919"/>
          </a:xfrm>
          <a:prstGeom prst="rect">
            <a:avLst/>
          </a:prstGeom>
        </p:spPr>
      </p:pic>
      <p:sp>
        <p:nvSpPr>
          <p:cNvPr id="34" name="TextBox 33"/>
          <p:cNvSpPr txBox="1"/>
          <p:nvPr/>
        </p:nvSpPr>
        <p:spPr>
          <a:xfrm>
            <a:off x="9387840" y="3640183"/>
            <a:ext cx="2316480" cy="1477328"/>
          </a:xfrm>
          <a:prstGeom prst="rect">
            <a:avLst/>
          </a:prstGeom>
          <a:noFill/>
        </p:spPr>
        <p:txBody>
          <a:bodyPr wrap="square" rtlCol="0">
            <a:spAutoFit/>
          </a:bodyPr>
          <a:lstStyle/>
          <a:p>
            <a:r>
              <a:rPr lang="en-US" dirty="0" smtClean="0"/>
              <a:t>Higher the no of mutations for CLs with discordant mutation profiles=&gt; lower the </a:t>
            </a:r>
            <a:r>
              <a:rPr lang="en-US" dirty="0" err="1" smtClean="0"/>
              <a:t>ar</a:t>
            </a:r>
            <a:r>
              <a:rPr lang="en-US" dirty="0" smtClean="0"/>
              <a:t> or no response</a:t>
            </a:r>
            <a:endParaRPr lang="en-US" dirty="0"/>
          </a:p>
        </p:txBody>
      </p:sp>
      <p:pic>
        <p:nvPicPr>
          <p:cNvPr id="35" name="Picture 34"/>
          <p:cNvPicPr>
            <a:picLocks noChangeAspect="1"/>
          </p:cNvPicPr>
          <p:nvPr/>
        </p:nvPicPr>
        <p:blipFill>
          <a:blip r:embed="rId4"/>
          <a:stretch>
            <a:fillRect/>
          </a:stretch>
        </p:blipFill>
        <p:spPr>
          <a:xfrm>
            <a:off x="152065" y="469913"/>
            <a:ext cx="5955736" cy="6472728"/>
          </a:xfrm>
          <a:prstGeom prst="rect">
            <a:avLst/>
          </a:prstGeom>
        </p:spPr>
      </p:pic>
    </p:spTree>
    <p:extLst>
      <p:ext uri="{BB962C8B-B14F-4D97-AF65-F5344CB8AC3E}">
        <p14:creationId xmlns:p14="http://schemas.microsoft.com/office/powerpoint/2010/main" val="35593447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9660577" y="808268"/>
            <a:ext cx="1622580" cy="415498"/>
          </a:xfrm>
          <a:prstGeom prst="rect">
            <a:avLst/>
          </a:prstGeom>
          <a:noFill/>
        </p:spPr>
        <p:txBody>
          <a:bodyPr wrap="square" rtlCol="0">
            <a:spAutoFit/>
          </a:bodyPr>
          <a:lstStyle/>
          <a:p>
            <a:r>
              <a:rPr lang="en-US" sz="1050" b="1" dirty="0" smtClean="0"/>
              <a:t>Drug wise spearman </a:t>
            </a:r>
            <a:r>
              <a:rPr lang="en-US" sz="1050" b="1" dirty="0" err="1" smtClean="0"/>
              <a:t>corr</a:t>
            </a:r>
            <a:r>
              <a:rPr lang="en-US" sz="1050" b="1" dirty="0" smtClean="0"/>
              <a:t/>
            </a:r>
            <a:br>
              <a:rPr lang="en-US" sz="1050" b="1" dirty="0" smtClean="0"/>
            </a:br>
            <a:r>
              <a:rPr lang="en-US" sz="1050" b="1" dirty="0" smtClean="0"/>
              <a:t>(Dis CLs)</a:t>
            </a:r>
            <a:endParaRPr lang="en-US" sz="1050" b="1" dirty="0"/>
          </a:p>
        </p:txBody>
      </p:sp>
      <p:sp>
        <p:nvSpPr>
          <p:cNvPr id="16" name="TextBox 15"/>
          <p:cNvSpPr txBox="1"/>
          <p:nvPr/>
        </p:nvSpPr>
        <p:spPr>
          <a:xfrm>
            <a:off x="9320016" y="69803"/>
            <a:ext cx="2792322" cy="461665"/>
          </a:xfrm>
          <a:prstGeom prst="rect">
            <a:avLst/>
          </a:prstGeom>
          <a:noFill/>
        </p:spPr>
        <p:txBody>
          <a:bodyPr wrap="square" rtlCol="0">
            <a:spAutoFit/>
          </a:bodyPr>
          <a:lstStyle/>
          <a:p>
            <a:r>
              <a:rPr lang="en-US" sz="800" dirty="0"/>
              <a:t>for sure there is trend, bad CLs don’t show response in </a:t>
            </a:r>
            <a:r>
              <a:rPr lang="en-US" sz="800" dirty="0" err="1"/>
              <a:t>gdsc</a:t>
            </a:r>
            <a:r>
              <a:rPr lang="en-US" sz="800" dirty="0"/>
              <a:t> ..higher is the diff </a:t>
            </a:r>
            <a:r>
              <a:rPr lang="en-US" sz="800" dirty="0" err="1"/>
              <a:t>bw</a:t>
            </a:r>
            <a:r>
              <a:rPr lang="en-US" sz="800" dirty="0"/>
              <a:t> #</a:t>
            </a:r>
            <a:r>
              <a:rPr lang="en-US" sz="800" dirty="0" err="1"/>
              <a:t>muations</a:t>
            </a:r>
            <a:r>
              <a:rPr lang="en-US" sz="800" dirty="0"/>
              <a:t> higher is the response diff</a:t>
            </a:r>
          </a:p>
          <a:p>
            <a:endParaRPr lang="en-US" sz="800" dirty="0"/>
          </a:p>
        </p:txBody>
      </p:sp>
      <p:sp>
        <p:nvSpPr>
          <p:cNvPr id="17" name="TextBox 16"/>
          <p:cNvSpPr txBox="1"/>
          <p:nvPr/>
        </p:nvSpPr>
        <p:spPr>
          <a:xfrm>
            <a:off x="276726" y="69803"/>
            <a:ext cx="2165685" cy="246221"/>
          </a:xfrm>
          <a:prstGeom prst="rect">
            <a:avLst/>
          </a:prstGeom>
          <a:noFill/>
        </p:spPr>
        <p:txBody>
          <a:bodyPr wrap="square" rtlCol="0">
            <a:spAutoFit/>
          </a:bodyPr>
          <a:lstStyle/>
          <a:p>
            <a:r>
              <a:rPr lang="en-US" sz="1000" dirty="0" smtClean="0"/>
              <a:t>Cancer genes from CMP</a:t>
            </a:r>
            <a:endParaRPr lang="en-US" sz="1000" dirty="0"/>
          </a:p>
        </p:txBody>
      </p:sp>
      <p:pic>
        <p:nvPicPr>
          <p:cNvPr id="2" name="Picture 1"/>
          <p:cNvPicPr>
            <a:picLocks noChangeAspect="1"/>
          </p:cNvPicPr>
          <p:nvPr/>
        </p:nvPicPr>
        <p:blipFill>
          <a:blip r:embed="rId2"/>
          <a:stretch>
            <a:fillRect/>
          </a:stretch>
        </p:blipFill>
        <p:spPr>
          <a:xfrm>
            <a:off x="9660577" y="1271891"/>
            <a:ext cx="1181100" cy="1914525"/>
          </a:xfrm>
          <a:prstGeom prst="rect">
            <a:avLst/>
          </a:prstGeom>
        </p:spPr>
      </p:pic>
      <p:pic>
        <p:nvPicPr>
          <p:cNvPr id="3" name="Picture 2"/>
          <p:cNvPicPr>
            <a:picLocks noChangeAspect="1"/>
          </p:cNvPicPr>
          <p:nvPr/>
        </p:nvPicPr>
        <p:blipFill>
          <a:blip r:embed="rId3"/>
          <a:stretch>
            <a:fillRect/>
          </a:stretch>
        </p:blipFill>
        <p:spPr>
          <a:xfrm>
            <a:off x="276726" y="243191"/>
            <a:ext cx="6459333" cy="6614809"/>
          </a:xfrm>
          <a:prstGeom prst="rect">
            <a:avLst/>
          </a:prstGeom>
        </p:spPr>
      </p:pic>
    </p:spTree>
    <p:extLst>
      <p:ext uri="{BB962C8B-B14F-4D97-AF65-F5344CB8AC3E}">
        <p14:creationId xmlns:p14="http://schemas.microsoft.com/office/powerpoint/2010/main" val="23592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795119">
            <a:off x="10879839" y="174650"/>
            <a:ext cx="1394774" cy="707886"/>
          </a:xfrm>
          <a:prstGeom prst="rect">
            <a:avLst/>
          </a:prstGeom>
          <a:noFill/>
        </p:spPr>
        <p:txBody>
          <a:bodyPr wrap="square" rtlCol="0">
            <a:spAutoFit/>
          </a:bodyPr>
          <a:lstStyle/>
          <a:p>
            <a:r>
              <a:rPr lang="en-US" sz="4000" dirty="0" smtClean="0">
                <a:solidFill>
                  <a:srgbClr val="7030A0"/>
                </a:solidFill>
              </a:rPr>
              <a:t>NEW</a:t>
            </a:r>
            <a:endParaRPr lang="en-US" sz="4000" dirty="0">
              <a:solidFill>
                <a:srgbClr val="7030A0"/>
              </a:solidFill>
            </a:endParaRPr>
          </a:p>
        </p:txBody>
      </p:sp>
      <p:pic>
        <p:nvPicPr>
          <p:cNvPr id="5" name="Picture 4"/>
          <p:cNvPicPr>
            <a:picLocks noChangeAspect="1"/>
          </p:cNvPicPr>
          <p:nvPr/>
        </p:nvPicPr>
        <p:blipFill>
          <a:blip r:embed="rId2"/>
          <a:stretch>
            <a:fillRect/>
          </a:stretch>
        </p:blipFill>
        <p:spPr>
          <a:xfrm>
            <a:off x="286045" y="1183204"/>
            <a:ext cx="3363563" cy="2288193"/>
          </a:xfrm>
          <a:prstGeom prst="rect">
            <a:avLst/>
          </a:prstGeom>
        </p:spPr>
      </p:pic>
      <p:sp>
        <p:nvSpPr>
          <p:cNvPr id="6" name="TextBox 5"/>
          <p:cNvSpPr txBox="1"/>
          <p:nvPr/>
        </p:nvSpPr>
        <p:spPr>
          <a:xfrm>
            <a:off x="399011" y="124691"/>
            <a:ext cx="5893724" cy="369332"/>
          </a:xfrm>
          <a:prstGeom prst="rect">
            <a:avLst/>
          </a:prstGeom>
          <a:noFill/>
        </p:spPr>
        <p:txBody>
          <a:bodyPr wrap="square" rtlCol="0">
            <a:spAutoFit/>
          </a:bodyPr>
          <a:lstStyle/>
          <a:p>
            <a:r>
              <a:rPr lang="en-US" dirty="0" smtClean="0"/>
              <a:t>Distribution of AAA (Adjusted Approximated Area )</a:t>
            </a:r>
            <a:endParaRPr lang="en-US" dirty="0"/>
          </a:p>
        </p:txBody>
      </p:sp>
      <p:pic>
        <p:nvPicPr>
          <p:cNvPr id="8" name="Picture 7"/>
          <p:cNvPicPr>
            <a:picLocks noChangeAspect="1"/>
          </p:cNvPicPr>
          <p:nvPr/>
        </p:nvPicPr>
        <p:blipFill>
          <a:blip r:embed="rId3"/>
          <a:stretch>
            <a:fillRect/>
          </a:stretch>
        </p:blipFill>
        <p:spPr>
          <a:xfrm>
            <a:off x="286045" y="5795255"/>
            <a:ext cx="809330" cy="538870"/>
          </a:xfrm>
          <a:prstGeom prst="rect">
            <a:avLst/>
          </a:prstGeom>
        </p:spPr>
      </p:pic>
      <p:pic>
        <p:nvPicPr>
          <p:cNvPr id="10" name="Picture 9"/>
          <p:cNvPicPr>
            <a:picLocks noChangeAspect="1"/>
          </p:cNvPicPr>
          <p:nvPr/>
        </p:nvPicPr>
        <p:blipFill>
          <a:blip r:embed="rId4"/>
          <a:stretch>
            <a:fillRect/>
          </a:stretch>
        </p:blipFill>
        <p:spPr>
          <a:xfrm>
            <a:off x="4019550" y="1183204"/>
            <a:ext cx="3657600" cy="2505075"/>
          </a:xfrm>
          <a:prstGeom prst="rect">
            <a:avLst/>
          </a:prstGeom>
        </p:spPr>
      </p:pic>
      <p:pic>
        <p:nvPicPr>
          <p:cNvPr id="11" name="Picture 10"/>
          <p:cNvPicPr>
            <a:picLocks noChangeAspect="1"/>
          </p:cNvPicPr>
          <p:nvPr/>
        </p:nvPicPr>
        <p:blipFill>
          <a:blip r:embed="rId5"/>
          <a:stretch>
            <a:fillRect/>
          </a:stretch>
        </p:blipFill>
        <p:spPr>
          <a:xfrm>
            <a:off x="8143580" y="4148299"/>
            <a:ext cx="3762375" cy="2514600"/>
          </a:xfrm>
          <a:prstGeom prst="rect">
            <a:avLst/>
          </a:prstGeom>
        </p:spPr>
      </p:pic>
      <p:sp>
        <p:nvSpPr>
          <p:cNvPr id="12" name="TextBox 11"/>
          <p:cNvSpPr txBox="1"/>
          <p:nvPr/>
        </p:nvSpPr>
        <p:spPr>
          <a:xfrm>
            <a:off x="286045" y="6334125"/>
            <a:ext cx="2725682" cy="338554"/>
          </a:xfrm>
          <a:prstGeom prst="rect">
            <a:avLst/>
          </a:prstGeom>
          <a:noFill/>
        </p:spPr>
        <p:txBody>
          <a:bodyPr wrap="square" rtlCol="0">
            <a:spAutoFit/>
          </a:bodyPr>
          <a:lstStyle/>
          <a:p>
            <a:r>
              <a:rPr lang="en-US" sz="800" dirty="0" smtClean="0"/>
              <a:t>Diff drugs </a:t>
            </a:r>
            <a:r>
              <a:rPr lang="en-US" sz="800" dirty="0" err="1" smtClean="0"/>
              <a:t>woud</a:t>
            </a:r>
            <a:r>
              <a:rPr lang="en-US" sz="800" dirty="0" smtClean="0"/>
              <a:t> have diff max dosage, so higher ic50 may </a:t>
            </a:r>
            <a:r>
              <a:rPr lang="en-US" sz="800" dirty="0" err="1" smtClean="0"/>
              <a:t>nt</a:t>
            </a:r>
            <a:r>
              <a:rPr lang="en-US" sz="800" dirty="0" smtClean="0"/>
              <a:t> always mean </a:t>
            </a:r>
            <a:r>
              <a:rPr lang="en-US" sz="800" dirty="0" err="1" smtClean="0"/>
              <a:t>insensitivy</a:t>
            </a:r>
            <a:r>
              <a:rPr lang="en-US" sz="800" dirty="0" smtClean="0"/>
              <a:t>.</a:t>
            </a:r>
            <a:endParaRPr lang="en-US" sz="800" dirty="0"/>
          </a:p>
        </p:txBody>
      </p:sp>
      <p:pic>
        <p:nvPicPr>
          <p:cNvPr id="13" name="Picture 12"/>
          <p:cNvPicPr>
            <a:picLocks noChangeAspect="1"/>
          </p:cNvPicPr>
          <p:nvPr/>
        </p:nvPicPr>
        <p:blipFill>
          <a:blip r:embed="rId6"/>
          <a:stretch>
            <a:fillRect/>
          </a:stretch>
        </p:blipFill>
        <p:spPr>
          <a:xfrm>
            <a:off x="3867150" y="4164529"/>
            <a:ext cx="3695700" cy="2581275"/>
          </a:xfrm>
          <a:prstGeom prst="rect">
            <a:avLst/>
          </a:prstGeom>
        </p:spPr>
      </p:pic>
      <p:sp>
        <p:nvSpPr>
          <p:cNvPr id="14" name="TextBox 13"/>
          <p:cNvSpPr txBox="1"/>
          <p:nvPr/>
        </p:nvSpPr>
        <p:spPr>
          <a:xfrm>
            <a:off x="6791030" y="4304519"/>
            <a:ext cx="771820" cy="507831"/>
          </a:xfrm>
          <a:prstGeom prst="rect">
            <a:avLst/>
          </a:prstGeom>
          <a:noFill/>
        </p:spPr>
        <p:txBody>
          <a:bodyPr wrap="square" rtlCol="0">
            <a:spAutoFit/>
          </a:bodyPr>
          <a:lstStyle/>
          <a:p>
            <a:r>
              <a:rPr lang="en-US" sz="900" dirty="0" smtClean="0"/>
              <a:t>1: resistant</a:t>
            </a:r>
          </a:p>
          <a:p>
            <a:r>
              <a:rPr lang="en-US" sz="900" dirty="0" smtClean="0"/>
              <a:t>0: sensitive	</a:t>
            </a:r>
            <a:endParaRPr lang="en-US" sz="900" dirty="0"/>
          </a:p>
        </p:txBody>
      </p:sp>
      <p:sp>
        <p:nvSpPr>
          <p:cNvPr id="15" name="TextBox 14"/>
          <p:cNvSpPr txBox="1"/>
          <p:nvPr/>
        </p:nvSpPr>
        <p:spPr>
          <a:xfrm rot="16200000">
            <a:off x="3799776" y="5541590"/>
            <a:ext cx="388293" cy="215444"/>
          </a:xfrm>
          <a:prstGeom prst="rect">
            <a:avLst/>
          </a:prstGeom>
          <a:noFill/>
        </p:spPr>
        <p:txBody>
          <a:bodyPr wrap="square" rtlCol="0">
            <a:spAutoFit/>
          </a:bodyPr>
          <a:lstStyle/>
          <a:p>
            <a:r>
              <a:rPr lang="en-US" sz="800" dirty="0" smtClean="0"/>
              <a:t>AAA</a:t>
            </a:r>
            <a:endParaRPr lang="en-US" sz="800" dirty="0"/>
          </a:p>
        </p:txBody>
      </p:sp>
      <p:sp>
        <p:nvSpPr>
          <p:cNvPr id="16" name="TextBox 15"/>
          <p:cNvSpPr txBox="1"/>
          <p:nvPr/>
        </p:nvSpPr>
        <p:spPr>
          <a:xfrm>
            <a:off x="5395765" y="4119853"/>
            <a:ext cx="1295400" cy="369332"/>
          </a:xfrm>
          <a:prstGeom prst="rect">
            <a:avLst/>
          </a:prstGeom>
          <a:noFill/>
        </p:spPr>
        <p:txBody>
          <a:bodyPr wrap="square" rtlCol="0">
            <a:spAutoFit/>
          </a:bodyPr>
          <a:lstStyle/>
          <a:p>
            <a:r>
              <a:rPr lang="en-US" sz="900" dirty="0" err="1"/>
              <a:t>pvalue</a:t>
            </a:r>
            <a:r>
              <a:rPr lang="en-US" sz="900" dirty="0"/>
              <a:t>=3.62e-270</a:t>
            </a:r>
          </a:p>
          <a:p>
            <a:endParaRPr lang="en-US" sz="900" dirty="0"/>
          </a:p>
        </p:txBody>
      </p:sp>
      <p:pic>
        <p:nvPicPr>
          <p:cNvPr id="17" name="Picture 16"/>
          <p:cNvPicPr>
            <a:picLocks noChangeAspect="1"/>
          </p:cNvPicPr>
          <p:nvPr/>
        </p:nvPicPr>
        <p:blipFill>
          <a:blip r:embed="rId7"/>
          <a:stretch>
            <a:fillRect/>
          </a:stretch>
        </p:blipFill>
        <p:spPr>
          <a:xfrm>
            <a:off x="3886200" y="1183204"/>
            <a:ext cx="3790950" cy="2466975"/>
          </a:xfrm>
          <a:prstGeom prst="rect">
            <a:avLst/>
          </a:prstGeom>
        </p:spPr>
      </p:pic>
    </p:spTree>
    <p:extLst>
      <p:ext uri="{BB962C8B-B14F-4D97-AF65-F5344CB8AC3E}">
        <p14:creationId xmlns:p14="http://schemas.microsoft.com/office/powerpoint/2010/main" val="463429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054969" y="316024"/>
            <a:ext cx="1622580" cy="415498"/>
          </a:xfrm>
          <a:prstGeom prst="rect">
            <a:avLst/>
          </a:prstGeom>
          <a:noFill/>
        </p:spPr>
        <p:txBody>
          <a:bodyPr wrap="square" rtlCol="0">
            <a:spAutoFit/>
          </a:bodyPr>
          <a:lstStyle/>
          <a:p>
            <a:r>
              <a:rPr lang="en-US" sz="1050" b="1" dirty="0" smtClean="0"/>
              <a:t>Drug wise spearman </a:t>
            </a:r>
            <a:r>
              <a:rPr lang="en-US" sz="1050" b="1" dirty="0" err="1" smtClean="0"/>
              <a:t>corr</a:t>
            </a:r>
            <a:r>
              <a:rPr lang="en-US" sz="1050" b="1" dirty="0" smtClean="0"/>
              <a:t/>
            </a:r>
            <a:br>
              <a:rPr lang="en-US" sz="1050" b="1" dirty="0" smtClean="0"/>
            </a:br>
            <a:r>
              <a:rPr lang="en-US" sz="1050" b="1" dirty="0" smtClean="0"/>
              <a:t>(Dis CLs)</a:t>
            </a:r>
            <a:endParaRPr lang="en-US" sz="1050" b="1" dirty="0"/>
          </a:p>
        </p:txBody>
      </p:sp>
      <p:sp>
        <p:nvSpPr>
          <p:cNvPr id="17" name="TextBox 16"/>
          <p:cNvSpPr txBox="1"/>
          <p:nvPr/>
        </p:nvSpPr>
        <p:spPr>
          <a:xfrm>
            <a:off x="276726" y="69803"/>
            <a:ext cx="2165685" cy="246221"/>
          </a:xfrm>
          <a:prstGeom prst="rect">
            <a:avLst/>
          </a:prstGeom>
          <a:noFill/>
        </p:spPr>
        <p:txBody>
          <a:bodyPr wrap="square" rtlCol="0">
            <a:spAutoFit/>
          </a:bodyPr>
          <a:lstStyle/>
          <a:p>
            <a:r>
              <a:rPr lang="en-US" sz="1000" dirty="0" smtClean="0"/>
              <a:t>Cancer genes from COSMIC</a:t>
            </a:r>
            <a:endParaRPr lang="en-US" sz="1000" dirty="0"/>
          </a:p>
        </p:txBody>
      </p:sp>
      <p:pic>
        <p:nvPicPr>
          <p:cNvPr id="2" name="Picture 1"/>
          <p:cNvPicPr>
            <a:picLocks noChangeAspect="1"/>
          </p:cNvPicPr>
          <p:nvPr/>
        </p:nvPicPr>
        <p:blipFill>
          <a:blip r:embed="rId2"/>
          <a:stretch>
            <a:fillRect/>
          </a:stretch>
        </p:blipFill>
        <p:spPr>
          <a:xfrm>
            <a:off x="276726" y="523773"/>
            <a:ext cx="6219324" cy="6321169"/>
          </a:xfrm>
          <a:prstGeom prst="rect">
            <a:avLst/>
          </a:prstGeom>
        </p:spPr>
      </p:pic>
      <p:pic>
        <p:nvPicPr>
          <p:cNvPr id="3" name="Picture 2"/>
          <p:cNvPicPr>
            <a:picLocks noChangeAspect="1"/>
          </p:cNvPicPr>
          <p:nvPr/>
        </p:nvPicPr>
        <p:blipFill>
          <a:blip r:embed="rId3"/>
          <a:stretch>
            <a:fillRect/>
          </a:stretch>
        </p:blipFill>
        <p:spPr>
          <a:xfrm>
            <a:off x="10180971" y="1022310"/>
            <a:ext cx="1190625" cy="1962150"/>
          </a:xfrm>
          <a:prstGeom prst="rect">
            <a:avLst/>
          </a:prstGeom>
        </p:spPr>
      </p:pic>
    </p:spTree>
    <p:extLst>
      <p:ext uri="{BB962C8B-B14F-4D97-AF65-F5344CB8AC3E}">
        <p14:creationId xmlns:p14="http://schemas.microsoft.com/office/powerpoint/2010/main" val="1181240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 y="127000"/>
            <a:ext cx="9467850" cy="720725"/>
          </a:xfrm>
        </p:spPr>
        <p:txBody>
          <a:bodyPr>
            <a:normAutofit/>
          </a:bodyPr>
          <a:lstStyle/>
          <a:p>
            <a:r>
              <a:rPr lang="en-US" sz="1800" b="1" dirty="0" smtClean="0"/>
              <a:t>Things to be noted</a:t>
            </a:r>
            <a:endParaRPr lang="en-US" sz="1800" b="1" dirty="0"/>
          </a:p>
        </p:txBody>
      </p:sp>
      <p:sp>
        <p:nvSpPr>
          <p:cNvPr id="3" name="Content Placeholder 2"/>
          <p:cNvSpPr>
            <a:spLocks noGrp="1"/>
          </p:cNvSpPr>
          <p:nvPr>
            <p:ph idx="1"/>
          </p:nvPr>
        </p:nvSpPr>
        <p:spPr>
          <a:xfrm>
            <a:off x="238125" y="847725"/>
            <a:ext cx="10515600" cy="4351338"/>
          </a:xfrm>
        </p:spPr>
        <p:txBody>
          <a:bodyPr>
            <a:normAutofit/>
          </a:bodyPr>
          <a:lstStyle/>
          <a:p>
            <a:pPr marL="0" indent="0">
              <a:buNone/>
            </a:pPr>
            <a:r>
              <a:rPr lang="en-US" sz="800" dirty="0" smtClean="0"/>
              <a:t>Drug-level analysis:</a:t>
            </a:r>
          </a:p>
          <a:p>
            <a:pPr marL="0" indent="0">
              <a:buNone/>
            </a:pPr>
            <a:r>
              <a:rPr lang="en-US" sz="800" dirty="0"/>
              <a:t>	</a:t>
            </a:r>
            <a:r>
              <a:rPr lang="en-US" sz="800" dirty="0" smtClean="0"/>
              <a:t>Factor 1: </a:t>
            </a:r>
            <a:r>
              <a:rPr lang="en-US" sz="800" dirty="0" err="1" smtClean="0"/>
              <a:t>meanAAA</a:t>
            </a:r>
            <a:r>
              <a:rPr lang="en-US" sz="800" dirty="0" smtClean="0"/>
              <a:t> comprises all pairs (both sensitive resistant)</a:t>
            </a:r>
          </a:p>
          <a:p>
            <a:pPr marL="0" indent="0">
              <a:buNone/>
            </a:pPr>
            <a:r>
              <a:rPr lang="en-US" sz="800" dirty="0" smtClean="0"/>
              <a:t>	Factor 2: Fraction of resistant CLs is derived from mode ic50 (captures behavior from both datasets not 1)</a:t>
            </a:r>
            <a:endParaRPr lang="en-US" sz="800" dirty="0"/>
          </a:p>
        </p:txBody>
      </p:sp>
    </p:spTree>
    <p:extLst>
      <p:ext uri="{BB962C8B-B14F-4D97-AF65-F5344CB8AC3E}">
        <p14:creationId xmlns:p14="http://schemas.microsoft.com/office/powerpoint/2010/main" val="3230235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0263" y="2328101"/>
            <a:ext cx="11120981" cy="4529899"/>
          </a:xfrm>
          <a:prstGeom prst="rect">
            <a:avLst/>
          </a:prstGeom>
        </p:spPr>
      </p:pic>
      <p:sp>
        <p:nvSpPr>
          <p:cNvPr id="6" name="TextBox 5"/>
          <p:cNvSpPr txBox="1"/>
          <p:nvPr/>
        </p:nvSpPr>
        <p:spPr>
          <a:xfrm>
            <a:off x="148046" y="87086"/>
            <a:ext cx="7123611" cy="215444"/>
          </a:xfrm>
          <a:prstGeom prst="rect">
            <a:avLst/>
          </a:prstGeom>
          <a:noFill/>
        </p:spPr>
        <p:txBody>
          <a:bodyPr wrap="square" rtlCol="0">
            <a:spAutoFit/>
          </a:bodyPr>
          <a:lstStyle/>
          <a:p>
            <a:r>
              <a:rPr lang="en-US" sz="800" dirty="0" smtClean="0"/>
              <a:t>For all drugs except NVP, Paclitaxel, PD, </a:t>
            </a:r>
            <a:r>
              <a:rPr lang="en-US" sz="800" dirty="0" err="1" smtClean="0"/>
              <a:t>Tanespimycin</a:t>
            </a:r>
            <a:r>
              <a:rPr lang="en-US" sz="800" dirty="0" smtClean="0"/>
              <a:t>, the IS negatively correlates with ic50_mode</a:t>
            </a:r>
            <a:endParaRPr lang="en-US" sz="800" dirty="0"/>
          </a:p>
        </p:txBody>
      </p:sp>
      <p:pic>
        <p:nvPicPr>
          <p:cNvPr id="8" name="Picture 7"/>
          <p:cNvPicPr>
            <a:picLocks noChangeAspect="1"/>
          </p:cNvPicPr>
          <p:nvPr/>
        </p:nvPicPr>
        <p:blipFill>
          <a:blip r:embed="rId3"/>
          <a:stretch>
            <a:fillRect/>
          </a:stretch>
        </p:blipFill>
        <p:spPr>
          <a:xfrm>
            <a:off x="295138" y="1962151"/>
            <a:ext cx="11880485" cy="4895850"/>
          </a:xfrm>
          <a:prstGeom prst="rect">
            <a:avLst/>
          </a:prstGeom>
        </p:spPr>
      </p:pic>
    </p:spTree>
    <p:extLst>
      <p:ext uri="{BB962C8B-B14F-4D97-AF65-F5344CB8AC3E}">
        <p14:creationId xmlns:p14="http://schemas.microsoft.com/office/powerpoint/2010/main" val="20710597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786402" y="415499"/>
            <a:ext cx="3302999" cy="2232797"/>
          </a:xfrm>
          <a:prstGeom prst="rect">
            <a:avLst/>
          </a:prstGeom>
        </p:spPr>
      </p:pic>
    </p:spTree>
    <p:extLst>
      <p:ext uri="{BB962C8B-B14F-4D97-AF65-F5344CB8AC3E}">
        <p14:creationId xmlns:p14="http://schemas.microsoft.com/office/powerpoint/2010/main" val="38324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5" y="174626"/>
            <a:ext cx="5610225" cy="711200"/>
          </a:xfrm>
        </p:spPr>
        <p:txBody>
          <a:bodyPr>
            <a:normAutofit/>
          </a:bodyPr>
          <a:lstStyle/>
          <a:p>
            <a:r>
              <a:rPr lang="en-US" sz="1800" dirty="0" smtClean="0">
                <a:latin typeface="+mn-lt"/>
              </a:rPr>
              <a:t>Choosing AAA threshold / Level 1 </a:t>
            </a:r>
            <a:r>
              <a:rPr lang="en-US" sz="1800" dirty="0" err="1" smtClean="0">
                <a:latin typeface="+mn-lt"/>
              </a:rPr>
              <a:t>custering</a:t>
            </a:r>
            <a:endParaRPr lang="en-US" sz="1800" dirty="0">
              <a:latin typeface="+mn-lt"/>
            </a:endParaRPr>
          </a:p>
        </p:txBody>
      </p:sp>
      <p:pic>
        <p:nvPicPr>
          <p:cNvPr id="5" name="Picture 4"/>
          <p:cNvPicPr>
            <a:picLocks noChangeAspect="1"/>
          </p:cNvPicPr>
          <p:nvPr/>
        </p:nvPicPr>
        <p:blipFill>
          <a:blip r:embed="rId2"/>
          <a:stretch>
            <a:fillRect/>
          </a:stretch>
        </p:blipFill>
        <p:spPr>
          <a:xfrm>
            <a:off x="180975" y="4152897"/>
            <a:ext cx="3638550" cy="2562225"/>
          </a:xfrm>
          <a:prstGeom prst="rect">
            <a:avLst/>
          </a:prstGeom>
        </p:spPr>
      </p:pic>
      <p:pic>
        <p:nvPicPr>
          <p:cNvPr id="6" name="Picture 5"/>
          <p:cNvPicPr>
            <a:picLocks noChangeAspect="1"/>
          </p:cNvPicPr>
          <p:nvPr/>
        </p:nvPicPr>
        <p:blipFill>
          <a:blip r:embed="rId3"/>
          <a:stretch>
            <a:fillRect/>
          </a:stretch>
        </p:blipFill>
        <p:spPr>
          <a:xfrm>
            <a:off x="5791200" y="1119187"/>
            <a:ext cx="3657600" cy="2638425"/>
          </a:xfrm>
          <a:prstGeom prst="rect">
            <a:avLst/>
          </a:prstGeom>
        </p:spPr>
      </p:pic>
      <p:pic>
        <p:nvPicPr>
          <p:cNvPr id="9" name="Picture 8"/>
          <p:cNvPicPr>
            <a:picLocks noChangeAspect="1"/>
          </p:cNvPicPr>
          <p:nvPr/>
        </p:nvPicPr>
        <p:blipFill>
          <a:blip r:embed="rId4"/>
          <a:stretch>
            <a:fillRect/>
          </a:stretch>
        </p:blipFill>
        <p:spPr>
          <a:xfrm>
            <a:off x="5581650" y="3676650"/>
            <a:ext cx="3733800" cy="2590800"/>
          </a:xfrm>
          <a:prstGeom prst="rect">
            <a:avLst/>
          </a:prstGeom>
        </p:spPr>
      </p:pic>
      <p:sp>
        <p:nvSpPr>
          <p:cNvPr id="10" name="TextBox 9"/>
          <p:cNvSpPr txBox="1"/>
          <p:nvPr/>
        </p:nvSpPr>
        <p:spPr>
          <a:xfrm rot="16200000">
            <a:off x="94551" y="5427290"/>
            <a:ext cx="388293" cy="215444"/>
          </a:xfrm>
          <a:prstGeom prst="rect">
            <a:avLst/>
          </a:prstGeom>
          <a:noFill/>
        </p:spPr>
        <p:txBody>
          <a:bodyPr wrap="square" rtlCol="0">
            <a:spAutoFit/>
          </a:bodyPr>
          <a:lstStyle/>
          <a:p>
            <a:r>
              <a:rPr lang="en-US" sz="800" dirty="0" smtClean="0"/>
              <a:t>AAA</a:t>
            </a:r>
            <a:endParaRPr lang="en-US" sz="800" dirty="0"/>
          </a:p>
        </p:txBody>
      </p:sp>
      <p:pic>
        <p:nvPicPr>
          <p:cNvPr id="11" name="Picture 10"/>
          <p:cNvPicPr>
            <a:picLocks noChangeAspect="1"/>
          </p:cNvPicPr>
          <p:nvPr/>
        </p:nvPicPr>
        <p:blipFill>
          <a:blip r:embed="rId5"/>
          <a:stretch>
            <a:fillRect/>
          </a:stretch>
        </p:blipFill>
        <p:spPr>
          <a:xfrm>
            <a:off x="396420" y="1000125"/>
            <a:ext cx="3819525" cy="2562225"/>
          </a:xfrm>
          <a:prstGeom prst="rect">
            <a:avLst/>
          </a:prstGeom>
        </p:spPr>
      </p:pic>
    </p:spTree>
    <p:extLst>
      <p:ext uri="{BB962C8B-B14F-4D97-AF65-F5344CB8AC3E}">
        <p14:creationId xmlns:p14="http://schemas.microsoft.com/office/powerpoint/2010/main" val="2271403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0" y="77125"/>
            <a:ext cx="3902400" cy="318875"/>
          </a:xfrm>
        </p:spPr>
        <p:txBody>
          <a:bodyPr>
            <a:normAutofit fontScale="90000"/>
          </a:bodyPr>
          <a:lstStyle/>
          <a:p>
            <a:r>
              <a:rPr lang="en-US" sz="1800" dirty="0" smtClean="0">
                <a:latin typeface="+mn-lt"/>
              </a:rPr>
              <a:t>Lit review: Analysis/LiteratureReview.xlsx</a:t>
            </a:r>
            <a:endParaRPr lang="en-US" sz="1800" dirty="0">
              <a:latin typeface="+mn-lt"/>
            </a:endParaRPr>
          </a:p>
        </p:txBody>
      </p:sp>
      <p:pic>
        <p:nvPicPr>
          <p:cNvPr id="4" name="Picture 3"/>
          <p:cNvPicPr>
            <a:picLocks noChangeAspect="1"/>
          </p:cNvPicPr>
          <p:nvPr/>
        </p:nvPicPr>
        <p:blipFill>
          <a:blip r:embed="rId2"/>
          <a:stretch>
            <a:fillRect/>
          </a:stretch>
        </p:blipFill>
        <p:spPr>
          <a:xfrm>
            <a:off x="172499" y="553088"/>
            <a:ext cx="7160807" cy="5882092"/>
          </a:xfrm>
          <a:prstGeom prst="rect">
            <a:avLst/>
          </a:prstGeom>
        </p:spPr>
      </p:pic>
    </p:spTree>
    <p:extLst>
      <p:ext uri="{BB962C8B-B14F-4D97-AF65-F5344CB8AC3E}">
        <p14:creationId xmlns:p14="http://schemas.microsoft.com/office/powerpoint/2010/main" val="721488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6" y="123825"/>
            <a:ext cx="2057400" cy="619125"/>
          </a:xfrm>
        </p:spPr>
        <p:txBody>
          <a:bodyPr>
            <a:normAutofit/>
          </a:bodyPr>
          <a:lstStyle/>
          <a:p>
            <a:r>
              <a:rPr lang="en-US" sz="1800" dirty="0" smtClean="0">
                <a:latin typeface="+mn-lt"/>
              </a:rPr>
              <a:t>Drug-level analysis</a:t>
            </a:r>
            <a:endParaRPr lang="en-US" sz="1800" dirty="0">
              <a:latin typeface="+mn-lt"/>
            </a:endParaRPr>
          </a:p>
        </p:txBody>
      </p:sp>
      <p:sp>
        <p:nvSpPr>
          <p:cNvPr id="10" name="TextBox 9"/>
          <p:cNvSpPr txBox="1"/>
          <p:nvPr/>
        </p:nvSpPr>
        <p:spPr>
          <a:xfrm>
            <a:off x="5696417" y="88085"/>
            <a:ext cx="4455503" cy="400110"/>
          </a:xfrm>
          <a:prstGeom prst="rect">
            <a:avLst/>
          </a:prstGeom>
          <a:noFill/>
        </p:spPr>
        <p:txBody>
          <a:bodyPr wrap="square" rtlCol="0">
            <a:spAutoFit/>
          </a:bodyPr>
          <a:lstStyle/>
          <a:p>
            <a:r>
              <a:rPr lang="en-US" sz="1000" dirty="0" smtClean="0"/>
              <a:t>No Area  threshold used in these plots </a:t>
            </a:r>
            <a:br>
              <a:rPr lang="en-US" sz="1000" dirty="0" smtClean="0"/>
            </a:br>
            <a:r>
              <a:rPr lang="en-US" sz="1000" dirty="0" smtClean="0"/>
              <a:t>(just AAA of pairs and dosage range of drugs used)</a:t>
            </a:r>
            <a:endParaRPr lang="en-US" sz="1000" dirty="0"/>
          </a:p>
        </p:txBody>
      </p:sp>
      <p:cxnSp>
        <p:nvCxnSpPr>
          <p:cNvPr id="14" name="Straight Connector 13"/>
          <p:cNvCxnSpPr/>
          <p:nvPr/>
        </p:nvCxnSpPr>
        <p:spPr>
          <a:xfrm flipH="1">
            <a:off x="5696417" y="108951"/>
            <a:ext cx="17585" cy="6734175"/>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0" y="788622"/>
            <a:ext cx="5683582" cy="2075302"/>
          </a:xfrm>
          <a:prstGeom prst="rect">
            <a:avLst/>
          </a:prstGeom>
        </p:spPr>
      </p:pic>
      <p:pic>
        <p:nvPicPr>
          <p:cNvPr id="16" name="Picture 15"/>
          <p:cNvPicPr>
            <a:picLocks noChangeAspect="1"/>
          </p:cNvPicPr>
          <p:nvPr/>
        </p:nvPicPr>
        <p:blipFill>
          <a:blip r:embed="rId4"/>
          <a:stretch>
            <a:fillRect/>
          </a:stretch>
        </p:blipFill>
        <p:spPr>
          <a:xfrm>
            <a:off x="1043211" y="3274055"/>
            <a:ext cx="2139372" cy="1477660"/>
          </a:xfrm>
          <a:prstGeom prst="rect">
            <a:avLst/>
          </a:prstGeom>
        </p:spPr>
      </p:pic>
      <p:sp>
        <p:nvSpPr>
          <p:cNvPr id="17" name="TextBox 16"/>
          <p:cNvSpPr txBox="1"/>
          <p:nvPr/>
        </p:nvSpPr>
        <p:spPr>
          <a:xfrm>
            <a:off x="288494" y="2840858"/>
            <a:ext cx="4104869" cy="215444"/>
          </a:xfrm>
          <a:prstGeom prst="rect">
            <a:avLst/>
          </a:prstGeom>
          <a:noFill/>
        </p:spPr>
        <p:txBody>
          <a:bodyPr wrap="square" rtlCol="0">
            <a:spAutoFit/>
          </a:bodyPr>
          <a:lstStyle/>
          <a:p>
            <a:r>
              <a:rPr lang="en-US" sz="800" dirty="0" smtClean="0"/>
              <a:t>=&gt; Every drug has been tested for at least 100 CLs , so no need for filtering </a:t>
            </a:r>
            <a:endParaRPr lang="en-US" sz="800" dirty="0"/>
          </a:p>
        </p:txBody>
      </p:sp>
      <p:pic>
        <p:nvPicPr>
          <p:cNvPr id="21" name="Google Shape;954;p72"/>
          <p:cNvPicPr preferRelativeResize="0"/>
          <p:nvPr/>
        </p:nvPicPr>
        <p:blipFill>
          <a:blip r:embed="rId5">
            <a:alphaModFix/>
          </a:blip>
          <a:stretch>
            <a:fillRect/>
          </a:stretch>
        </p:blipFill>
        <p:spPr>
          <a:xfrm>
            <a:off x="694422" y="4967159"/>
            <a:ext cx="2709116" cy="1763908"/>
          </a:xfrm>
          <a:prstGeom prst="rect">
            <a:avLst/>
          </a:prstGeom>
          <a:noFill/>
          <a:ln>
            <a:noFill/>
          </a:ln>
        </p:spPr>
      </p:pic>
      <p:sp>
        <p:nvSpPr>
          <p:cNvPr id="22" name="TextBox 21"/>
          <p:cNvSpPr txBox="1"/>
          <p:nvPr/>
        </p:nvSpPr>
        <p:spPr>
          <a:xfrm>
            <a:off x="9029530" y="6204719"/>
            <a:ext cx="2524125" cy="707886"/>
          </a:xfrm>
          <a:prstGeom prst="rect">
            <a:avLst/>
          </a:prstGeom>
          <a:noFill/>
        </p:spPr>
        <p:txBody>
          <a:bodyPr wrap="square" rtlCol="0">
            <a:spAutoFit/>
          </a:bodyPr>
          <a:lstStyle/>
          <a:p>
            <a:r>
              <a:rPr lang="en-US" sz="800" dirty="0"/>
              <a:t>Low </a:t>
            </a:r>
            <a:r>
              <a:rPr lang="en-US" sz="800" b="1" dirty="0"/>
              <a:t>overlap </a:t>
            </a:r>
            <a:r>
              <a:rPr lang="en-US" sz="800" dirty="0"/>
              <a:t>and</a:t>
            </a:r>
            <a:r>
              <a:rPr lang="en-US" sz="800" b="1" dirty="0"/>
              <a:t> mostly sensitive CLs</a:t>
            </a:r>
            <a:r>
              <a:rPr lang="en-US" sz="800" dirty="0"/>
              <a:t>=&gt; inconsistent</a:t>
            </a:r>
          </a:p>
          <a:p>
            <a:r>
              <a:rPr lang="en-US" sz="800" dirty="0"/>
              <a:t>Med overlap=&gt; if </a:t>
            </a:r>
            <a:r>
              <a:rPr lang="en-US" sz="800" b="1" dirty="0"/>
              <a:t>mostly insensitive CLs </a:t>
            </a:r>
            <a:r>
              <a:rPr lang="en-US" sz="800" dirty="0"/>
              <a:t>=&gt; consistent, else=&gt; inconsistent</a:t>
            </a:r>
          </a:p>
          <a:p>
            <a:r>
              <a:rPr lang="en-US" sz="800" dirty="0"/>
              <a:t>High overlap and mostly insensitive CLs =&gt; consistent</a:t>
            </a:r>
          </a:p>
          <a:p>
            <a:r>
              <a:rPr lang="en-US" sz="800" dirty="0" smtClean="0"/>
              <a:t>s</a:t>
            </a:r>
            <a:endParaRPr lang="en-US" sz="800" dirty="0"/>
          </a:p>
        </p:txBody>
      </p:sp>
      <p:pic>
        <p:nvPicPr>
          <p:cNvPr id="24" name="Picture 23"/>
          <p:cNvPicPr>
            <a:picLocks noChangeAspect="1"/>
          </p:cNvPicPr>
          <p:nvPr/>
        </p:nvPicPr>
        <p:blipFill>
          <a:blip r:embed="rId6"/>
          <a:stretch>
            <a:fillRect/>
          </a:stretch>
        </p:blipFill>
        <p:spPr>
          <a:xfrm>
            <a:off x="9186251" y="2340708"/>
            <a:ext cx="2576071" cy="1715360"/>
          </a:xfrm>
          <a:prstGeom prst="rect">
            <a:avLst/>
          </a:prstGeom>
        </p:spPr>
      </p:pic>
      <p:pic>
        <p:nvPicPr>
          <p:cNvPr id="26" name="Picture 25"/>
          <p:cNvPicPr>
            <a:picLocks noChangeAspect="1"/>
          </p:cNvPicPr>
          <p:nvPr/>
        </p:nvPicPr>
        <p:blipFill>
          <a:blip r:embed="rId7"/>
          <a:stretch>
            <a:fillRect/>
          </a:stretch>
        </p:blipFill>
        <p:spPr>
          <a:xfrm>
            <a:off x="5876105" y="4319476"/>
            <a:ext cx="2984119" cy="1883983"/>
          </a:xfrm>
          <a:prstGeom prst="rect">
            <a:avLst/>
          </a:prstGeom>
        </p:spPr>
      </p:pic>
      <p:sp>
        <p:nvSpPr>
          <p:cNvPr id="30" name="Title 1"/>
          <p:cNvSpPr txBox="1">
            <a:spLocks/>
          </p:cNvSpPr>
          <p:nvPr/>
        </p:nvSpPr>
        <p:spPr>
          <a:xfrm>
            <a:off x="2010391" y="126616"/>
            <a:ext cx="2344383" cy="5932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smtClean="0"/>
              <a:t>(Factors: </a:t>
            </a:r>
            <a:r>
              <a:rPr lang="en-US" sz="1200" dirty="0" smtClean="0"/>
              <a:t>overlap, #resistant CLs)</a:t>
            </a:r>
            <a:endParaRPr lang="en-US" sz="1200" dirty="0"/>
          </a:p>
        </p:txBody>
      </p:sp>
      <p:pic>
        <p:nvPicPr>
          <p:cNvPr id="33" name="Picture 32"/>
          <p:cNvPicPr>
            <a:picLocks noChangeAspect="1"/>
          </p:cNvPicPr>
          <p:nvPr/>
        </p:nvPicPr>
        <p:blipFill>
          <a:blip r:embed="rId8"/>
          <a:stretch>
            <a:fillRect/>
          </a:stretch>
        </p:blipFill>
        <p:spPr>
          <a:xfrm>
            <a:off x="9141623" y="107824"/>
            <a:ext cx="2508607" cy="2313568"/>
          </a:xfrm>
          <a:prstGeom prst="rect">
            <a:avLst/>
          </a:prstGeom>
        </p:spPr>
      </p:pic>
      <p:pic>
        <p:nvPicPr>
          <p:cNvPr id="34" name="Picture 33"/>
          <p:cNvPicPr>
            <a:picLocks noChangeAspect="1"/>
          </p:cNvPicPr>
          <p:nvPr/>
        </p:nvPicPr>
        <p:blipFill>
          <a:blip r:embed="rId9"/>
          <a:stretch>
            <a:fillRect/>
          </a:stretch>
        </p:blipFill>
        <p:spPr>
          <a:xfrm>
            <a:off x="5876105" y="2224905"/>
            <a:ext cx="2760865" cy="1750478"/>
          </a:xfrm>
          <a:prstGeom prst="rect">
            <a:avLst/>
          </a:prstGeom>
        </p:spPr>
      </p:pic>
      <p:pic>
        <p:nvPicPr>
          <p:cNvPr id="35" name="Picture 34"/>
          <p:cNvPicPr>
            <a:picLocks noChangeAspect="1"/>
          </p:cNvPicPr>
          <p:nvPr/>
        </p:nvPicPr>
        <p:blipFill>
          <a:blip r:embed="rId10"/>
          <a:stretch>
            <a:fillRect/>
          </a:stretch>
        </p:blipFill>
        <p:spPr>
          <a:xfrm>
            <a:off x="6036241" y="488195"/>
            <a:ext cx="2518900" cy="1654930"/>
          </a:xfrm>
          <a:prstGeom prst="rect">
            <a:avLst/>
          </a:prstGeom>
        </p:spPr>
      </p:pic>
      <p:pic>
        <p:nvPicPr>
          <p:cNvPr id="37" name="Picture 36"/>
          <p:cNvPicPr>
            <a:picLocks noChangeAspect="1"/>
          </p:cNvPicPr>
          <p:nvPr/>
        </p:nvPicPr>
        <p:blipFill>
          <a:blip r:embed="rId11"/>
          <a:stretch>
            <a:fillRect/>
          </a:stretch>
        </p:blipFill>
        <p:spPr>
          <a:xfrm>
            <a:off x="9141623" y="4319476"/>
            <a:ext cx="2976256" cy="1929971"/>
          </a:xfrm>
          <a:prstGeom prst="rect">
            <a:avLst/>
          </a:prstGeom>
        </p:spPr>
      </p:pic>
      <p:sp>
        <p:nvSpPr>
          <p:cNvPr id="38" name="TextBox 37"/>
          <p:cNvSpPr txBox="1"/>
          <p:nvPr/>
        </p:nvSpPr>
        <p:spPr>
          <a:xfrm>
            <a:off x="9186251" y="3975383"/>
            <a:ext cx="2419350" cy="215444"/>
          </a:xfrm>
          <a:prstGeom prst="rect">
            <a:avLst/>
          </a:prstGeom>
          <a:noFill/>
        </p:spPr>
        <p:txBody>
          <a:bodyPr wrap="square" rtlCol="0">
            <a:spAutoFit/>
          </a:bodyPr>
          <a:lstStyle/>
          <a:p>
            <a:r>
              <a:rPr lang="en-US" sz="800" dirty="0" smtClean="0"/>
              <a:t>Combining them not helpful since highly correlated</a:t>
            </a:r>
            <a:endParaRPr lang="en-US" sz="800" dirty="0"/>
          </a:p>
        </p:txBody>
      </p:sp>
    </p:spTree>
    <p:extLst>
      <p:ext uri="{BB962C8B-B14F-4D97-AF65-F5344CB8AC3E}">
        <p14:creationId xmlns:p14="http://schemas.microsoft.com/office/powerpoint/2010/main" val="29159003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1"/>
            <a:ext cx="4859383" cy="830997"/>
          </a:xfrm>
          <a:prstGeom prst="rect">
            <a:avLst/>
          </a:prstGeom>
          <a:noFill/>
        </p:spPr>
        <p:txBody>
          <a:bodyPr wrap="square" rtlCol="0">
            <a:spAutoFit/>
          </a:bodyPr>
          <a:lstStyle/>
          <a:p>
            <a:r>
              <a:rPr lang="en-US" sz="800" dirty="0" smtClean="0"/>
              <a:t>Perform analysis only of DW pairs so that low IS pairs (lot of near 0 AAA) do not make the results biased</a:t>
            </a:r>
          </a:p>
          <a:p>
            <a:r>
              <a:rPr lang="en-US" sz="800" dirty="0" smtClean="0"/>
              <a:t/>
            </a:r>
            <a:br>
              <a:rPr lang="en-US" sz="800" dirty="0" smtClean="0"/>
            </a:br>
            <a:r>
              <a:rPr lang="en-US" sz="800" dirty="0" smtClean="0"/>
              <a:t>*  ic50 mode &gt;max dosage =&gt; resistant (has some pairs which work on high dosage)</a:t>
            </a:r>
          </a:p>
          <a:p>
            <a:r>
              <a:rPr lang="en-US" sz="800" dirty="0" smtClean="0"/>
              <a:t>* </a:t>
            </a:r>
            <a:r>
              <a:rPr lang="en-US" sz="800" b="1" dirty="0" err="1" smtClean="0"/>
              <a:t>Th</a:t>
            </a:r>
            <a:r>
              <a:rPr lang="en-US" sz="800" b="1" dirty="0" smtClean="0"/>
              <a:t> ic50_mode  (chosen ic50_mode as the value at which y/#</a:t>
            </a:r>
            <a:r>
              <a:rPr lang="en-US" sz="800" b="1" dirty="0" err="1" smtClean="0"/>
              <a:t>Pais</a:t>
            </a:r>
            <a:r>
              <a:rPr lang="en-US" sz="800" b="1" dirty="0" smtClean="0"/>
              <a:t> is min between the 2means of the modes </a:t>
            </a:r>
            <a:r>
              <a:rPr lang="en-US" sz="800" b="1" strike="sngStrike" dirty="0" smtClean="0">
                <a:solidFill>
                  <a:schemeClr val="bg1">
                    <a:lumMod val="50000"/>
                  </a:schemeClr>
                </a:solidFill>
              </a:rPr>
              <a:t>at 2 </a:t>
            </a:r>
            <a:r>
              <a:rPr lang="en-US" sz="800" b="1" strike="sngStrike" dirty="0" err="1" smtClean="0">
                <a:solidFill>
                  <a:schemeClr val="bg1">
                    <a:lumMod val="50000"/>
                  </a:schemeClr>
                </a:solidFill>
              </a:rPr>
              <a:t>stddev</a:t>
            </a:r>
            <a:r>
              <a:rPr lang="en-US" sz="800" b="1" strike="sngStrike" dirty="0" smtClean="0">
                <a:solidFill>
                  <a:schemeClr val="bg1">
                    <a:lumMod val="50000"/>
                  </a:schemeClr>
                </a:solidFill>
              </a:rPr>
              <a:t> from mean of 1sr mode which corresponds to resistant pairs</a:t>
            </a:r>
            <a:r>
              <a:rPr lang="en-US" sz="800" b="1" strike="sngStrike" dirty="0" smtClean="0"/>
              <a:t> </a:t>
            </a:r>
            <a:r>
              <a:rPr lang="en-US" sz="800" b="1" dirty="0" smtClean="0"/>
              <a:t>)</a:t>
            </a:r>
          </a:p>
          <a:p>
            <a:r>
              <a:rPr lang="en-US" sz="800" dirty="0" smtClean="0"/>
              <a:t>* </a:t>
            </a:r>
            <a:r>
              <a:rPr lang="en-US" sz="800" dirty="0" err="1" smtClean="0"/>
              <a:t>Th</a:t>
            </a:r>
            <a:r>
              <a:rPr lang="en-US" sz="800" dirty="0" smtClean="0"/>
              <a:t> IS or AAA (if u do that resistant or low IS class has some highly consistent working pairs)</a:t>
            </a:r>
            <a:endParaRPr lang="en-US" sz="800" dirty="0"/>
          </a:p>
        </p:txBody>
      </p:sp>
      <p:pic>
        <p:nvPicPr>
          <p:cNvPr id="10" name="Picture 9"/>
          <p:cNvPicPr>
            <a:picLocks noChangeAspect="1"/>
          </p:cNvPicPr>
          <p:nvPr/>
        </p:nvPicPr>
        <p:blipFill>
          <a:blip r:embed="rId2"/>
          <a:stretch>
            <a:fillRect/>
          </a:stretch>
        </p:blipFill>
        <p:spPr>
          <a:xfrm>
            <a:off x="4717710" y="332310"/>
            <a:ext cx="2982686" cy="1937284"/>
          </a:xfrm>
          <a:prstGeom prst="rect">
            <a:avLst/>
          </a:prstGeom>
        </p:spPr>
      </p:pic>
      <p:pic>
        <p:nvPicPr>
          <p:cNvPr id="11" name="Picture 10"/>
          <p:cNvPicPr>
            <a:picLocks noChangeAspect="1"/>
          </p:cNvPicPr>
          <p:nvPr/>
        </p:nvPicPr>
        <p:blipFill>
          <a:blip r:embed="rId3"/>
          <a:stretch>
            <a:fillRect/>
          </a:stretch>
        </p:blipFill>
        <p:spPr>
          <a:xfrm>
            <a:off x="4859382" y="4508369"/>
            <a:ext cx="2903493" cy="1847677"/>
          </a:xfrm>
          <a:prstGeom prst="rect">
            <a:avLst/>
          </a:prstGeom>
        </p:spPr>
      </p:pic>
      <p:pic>
        <p:nvPicPr>
          <p:cNvPr id="12" name="Picture 11"/>
          <p:cNvPicPr>
            <a:picLocks noChangeAspect="1"/>
          </p:cNvPicPr>
          <p:nvPr/>
        </p:nvPicPr>
        <p:blipFill>
          <a:blip r:embed="rId4"/>
          <a:stretch>
            <a:fillRect/>
          </a:stretch>
        </p:blipFill>
        <p:spPr>
          <a:xfrm>
            <a:off x="298677" y="844595"/>
            <a:ext cx="2623806" cy="1916022"/>
          </a:xfrm>
          <a:prstGeom prst="rect">
            <a:avLst/>
          </a:prstGeom>
        </p:spPr>
      </p:pic>
      <p:pic>
        <p:nvPicPr>
          <p:cNvPr id="13" name="Picture 12"/>
          <p:cNvPicPr>
            <a:picLocks noChangeAspect="1"/>
          </p:cNvPicPr>
          <p:nvPr/>
        </p:nvPicPr>
        <p:blipFill>
          <a:blip r:embed="rId5"/>
          <a:stretch>
            <a:fillRect/>
          </a:stretch>
        </p:blipFill>
        <p:spPr>
          <a:xfrm>
            <a:off x="1020768" y="3540945"/>
            <a:ext cx="1605494" cy="2371625"/>
          </a:xfrm>
          <a:prstGeom prst="rect">
            <a:avLst/>
          </a:prstGeom>
        </p:spPr>
      </p:pic>
      <p:sp>
        <p:nvSpPr>
          <p:cNvPr id="14" name="TextBox 13"/>
          <p:cNvSpPr txBox="1"/>
          <p:nvPr/>
        </p:nvSpPr>
        <p:spPr>
          <a:xfrm>
            <a:off x="618308" y="6139544"/>
            <a:ext cx="4049485" cy="338554"/>
          </a:xfrm>
          <a:prstGeom prst="rect">
            <a:avLst/>
          </a:prstGeom>
          <a:noFill/>
        </p:spPr>
        <p:txBody>
          <a:bodyPr wrap="square" rtlCol="0">
            <a:spAutoFit/>
          </a:bodyPr>
          <a:lstStyle/>
          <a:p>
            <a:r>
              <a:rPr lang="en-US" sz="800" dirty="0" smtClean="0"/>
              <a:t>Since these drugs worked on low dosage, these wee not tested further?</a:t>
            </a:r>
            <a:br>
              <a:rPr lang="en-US" sz="800" dirty="0" smtClean="0"/>
            </a:br>
            <a:r>
              <a:rPr lang="en-US" sz="800" dirty="0" smtClean="0"/>
              <a:t>How is dosage range decided?</a:t>
            </a:r>
            <a:endParaRPr lang="en-US" sz="800" dirty="0"/>
          </a:p>
        </p:txBody>
      </p:sp>
      <p:sp>
        <p:nvSpPr>
          <p:cNvPr id="15" name="TextBox 14"/>
          <p:cNvSpPr txBox="1"/>
          <p:nvPr/>
        </p:nvSpPr>
        <p:spPr>
          <a:xfrm>
            <a:off x="8457634" y="5954878"/>
            <a:ext cx="3631767" cy="584775"/>
          </a:xfrm>
          <a:prstGeom prst="rect">
            <a:avLst/>
          </a:prstGeom>
          <a:noFill/>
        </p:spPr>
        <p:txBody>
          <a:bodyPr wrap="square" rtlCol="0">
            <a:spAutoFit/>
          </a:bodyPr>
          <a:lstStyle/>
          <a:p>
            <a:r>
              <a:rPr lang="en-US" sz="800" dirty="0" smtClean="0"/>
              <a:t>*Removed bias from too high area pairs by taking median instead of mean</a:t>
            </a:r>
            <a:br>
              <a:rPr lang="en-US" sz="800" dirty="0" smtClean="0"/>
            </a:br>
            <a:r>
              <a:rPr lang="en-US" sz="800" dirty="0" smtClean="0"/>
              <a:t>*Remove bias from CLs which haven’t been tested for all drugs (these CLs might make a drug appear bad or good since other have not even been tested for these)</a:t>
            </a:r>
          </a:p>
          <a:p>
            <a:r>
              <a:rPr lang="en-US" sz="800" dirty="0"/>
              <a:t>*Removed bias from resistant CLs by taking only sensitive CLs</a:t>
            </a:r>
          </a:p>
        </p:txBody>
      </p:sp>
      <p:sp>
        <p:nvSpPr>
          <p:cNvPr id="16" name="TextBox 15"/>
          <p:cNvSpPr txBox="1"/>
          <p:nvPr/>
        </p:nvSpPr>
        <p:spPr>
          <a:xfrm>
            <a:off x="6031229" y="5324486"/>
            <a:ext cx="1438275" cy="215444"/>
          </a:xfrm>
          <a:prstGeom prst="rect">
            <a:avLst/>
          </a:prstGeom>
          <a:noFill/>
        </p:spPr>
        <p:txBody>
          <a:bodyPr wrap="square" rtlCol="0">
            <a:spAutoFit/>
          </a:bodyPr>
          <a:lstStyle/>
          <a:p>
            <a:r>
              <a:rPr lang="en-US" sz="800" dirty="0" smtClean="0"/>
              <a:t>Ic50&gt;max dosage</a:t>
            </a:r>
            <a:endParaRPr lang="en-US" sz="800" dirty="0"/>
          </a:p>
        </p:txBody>
      </p:sp>
      <p:pic>
        <p:nvPicPr>
          <p:cNvPr id="17" name="Picture 16"/>
          <p:cNvPicPr>
            <a:picLocks noChangeAspect="1"/>
          </p:cNvPicPr>
          <p:nvPr/>
        </p:nvPicPr>
        <p:blipFill>
          <a:blip r:embed="rId6"/>
          <a:stretch>
            <a:fillRect/>
          </a:stretch>
        </p:blipFill>
        <p:spPr>
          <a:xfrm>
            <a:off x="4907972" y="4515405"/>
            <a:ext cx="2870271" cy="1840641"/>
          </a:xfrm>
          <a:prstGeom prst="rect">
            <a:avLst/>
          </a:prstGeom>
        </p:spPr>
      </p:pic>
      <p:pic>
        <p:nvPicPr>
          <p:cNvPr id="18" name="Picture 17"/>
          <p:cNvPicPr>
            <a:picLocks noChangeAspect="1"/>
          </p:cNvPicPr>
          <p:nvPr/>
        </p:nvPicPr>
        <p:blipFill>
          <a:blip r:embed="rId7"/>
          <a:stretch>
            <a:fillRect/>
          </a:stretch>
        </p:blipFill>
        <p:spPr>
          <a:xfrm>
            <a:off x="4329768" y="349180"/>
            <a:ext cx="3795219" cy="2533357"/>
          </a:xfrm>
          <a:prstGeom prst="rect">
            <a:avLst/>
          </a:prstGeom>
        </p:spPr>
      </p:pic>
      <p:pic>
        <p:nvPicPr>
          <p:cNvPr id="19" name="Picture 18"/>
          <p:cNvPicPr>
            <a:picLocks noChangeAspect="1"/>
          </p:cNvPicPr>
          <p:nvPr/>
        </p:nvPicPr>
        <p:blipFill>
          <a:blip r:embed="rId8"/>
          <a:stretch>
            <a:fillRect/>
          </a:stretch>
        </p:blipFill>
        <p:spPr>
          <a:xfrm>
            <a:off x="127866" y="890234"/>
            <a:ext cx="2897436" cy="2014260"/>
          </a:xfrm>
          <a:prstGeom prst="rect">
            <a:avLst/>
          </a:prstGeom>
        </p:spPr>
      </p:pic>
      <p:pic>
        <p:nvPicPr>
          <p:cNvPr id="21" name="Picture 20"/>
          <p:cNvPicPr>
            <a:picLocks noChangeAspect="1"/>
          </p:cNvPicPr>
          <p:nvPr/>
        </p:nvPicPr>
        <p:blipFill>
          <a:blip r:embed="rId9"/>
          <a:stretch>
            <a:fillRect/>
          </a:stretch>
        </p:blipFill>
        <p:spPr>
          <a:xfrm>
            <a:off x="919298" y="3594082"/>
            <a:ext cx="2059731" cy="2286194"/>
          </a:xfrm>
          <a:prstGeom prst="rect">
            <a:avLst/>
          </a:prstGeom>
        </p:spPr>
      </p:pic>
      <p:pic>
        <p:nvPicPr>
          <p:cNvPr id="23" name="Picture 22"/>
          <p:cNvPicPr>
            <a:picLocks noChangeAspect="1"/>
          </p:cNvPicPr>
          <p:nvPr/>
        </p:nvPicPr>
        <p:blipFill>
          <a:blip r:embed="rId10"/>
          <a:stretch>
            <a:fillRect/>
          </a:stretch>
        </p:blipFill>
        <p:spPr>
          <a:xfrm>
            <a:off x="4238684" y="332310"/>
            <a:ext cx="3875320" cy="2521411"/>
          </a:xfrm>
          <a:prstGeom prst="rect">
            <a:avLst/>
          </a:prstGeom>
        </p:spPr>
      </p:pic>
      <p:pic>
        <p:nvPicPr>
          <p:cNvPr id="24" name="Picture 23"/>
          <p:cNvPicPr>
            <a:picLocks noChangeAspect="1"/>
          </p:cNvPicPr>
          <p:nvPr/>
        </p:nvPicPr>
        <p:blipFill>
          <a:blip r:embed="rId11"/>
          <a:stretch>
            <a:fillRect/>
          </a:stretch>
        </p:blipFill>
        <p:spPr>
          <a:xfrm>
            <a:off x="4859382" y="4375644"/>
            <a:ext cx="3157588" cy="2102454"/>
          </a:xfrm>
          <a:prstGeom prst="rect">
            <a:avLst/>
          </a:prstGeom>
        </p:spPr>
      </p:pic>
      <p:pic>
        <p:nvPicPr>
          <p:cNvPr id="25" name="Picture 24"/>
          <p:cNvPicPr>
            <a:picLocks noChangeAspect="1"/>
          </p:cNvPicPr>
          <p:nvPr/>
        </p:nvPicPr>
        <p:blipFill>
          <a:blip r:embed="rId12"/>
          <a:stretch>
            <a:fillRect/>
          </a:stretch>
        </p:blipFill>
        <p:spPr>
          <a:xfrm>
            <a:off x="4419057" y="3979941"/>
            <a:ext cx="3848100" cy="2505075"/>
          </a:xfrm>
          <a:prstGeom prst="rect">
            <a:avLst/>
          </a:prstGeom>
        </p:spPr>
      </p:pic>
      <p:pic>
        <p:nvPicPr>
          <p:cNvPr id="27" name="Picture 26"/>
          <p:cNvPicPr>
            <a:picLocks noChangeAspect="1"/>
          </p:cNvPicPr>
          <p:nvPr/>
        </p:nvPicPr>
        <p:blipFill>
          <a:blip r:embed="rId13"/>
          <a:stretch>
            <a:fillRect/>
          </a:stretch>
        </p:blipFill>
        <p:spPr>
          <a:xfrm>
            <a:off x="720060" y="3505900"/>
            <a:ext cx="2268856" cy="2363237"/>
          </a:xfrm>
          <a:prstGeom prst="rect">
            <a:avLst/>
          </a:prstGeom>
        </p:spPr>
      </p:pic>
      <p:sp>
        <p:nvSpPr>
          <p:cNvPr id="28" name="TextBox 27"/>
          <p:cNvSpPr txBox="1"/>
          <p:nvPr/>
        </p:nvSpPr>
        <p:spPr>
          <a:xfrm>
            <a:off x="298677" y="3190983"/>
            <a:ext cx="1712516" cy="215444"/>
          </a:xfrm>
          <a:prstGeom prst="rect">
            <a:avLst/>
          </a:prstGeom>
          <a:noFill/>
        </p:spPr>
        <p:txBody>
          <a:bodyPr wrap="square" rtlCol="0">
            <a:spAutoFit/>
          </a:bodyPr>
          <a:lstStyle/>
          <a:p>
            <a:r>
              <a:rPr lang="en-US" sz="800" dirty="0" smtClean="0"/>
              <a:t>* 2111 sensitive pairs selected</a:t>
            </a:r>
            <a:endParaRPr lang="en-US" sz="800" dirty="0"/>
          </a:p>
        </p:txBody>
      </p:sp>
      <p:sp>
        <p:nvSpPr>
          <p:cNvPr id="30" name="TextBox 29"/>
          <p:cNvSpPr txBox="1"/>
          <p:nvPr/>
        </p:nvSpPr>
        <p:spPr>
          <a:xfrm>
            <a:off x="4859382" y="3505900"/>
            <a:ext cx="2572871" cy="338554"/>
          </a:xfrm>
          <a:prstGeom prst="rect">
            <a:avLst/>
          </a:prstGeom>
          <a:noFill/>
        </p:spPr>
        <p:txBody>
          <a:bodyPr wrap="square" rtlCol="0">
            <a:spAutoFit/>
          </a:bodyPr>
          <a:lstStyle/>
          <a:p>
            <a:r>
              <a:rPr lang="en-US" sz="800" dirty="0" smtClean="0"/>
              <a:t>Considered Sensitive CLs which have been tested for all 15 drugs (688  CLs)</a:t>
            </a:r>
            <a:endParaRPr lang="en-US" sz="800" dirty="0"/>
          </a:p>
        </p:txBody>
      </p:sp>
      <p:sp>
        <p:nvSpPr>
          <p:cNvPr id="31" name="TextBox 30"/>
          <p:cNvSpPr txBox="1"/>
          <p:nvPr/>
        </p:nvSpPr>
        <p:spPr>
          <a:xfrm>
            <a:off x="4717710" y="6378391"/>
            <a:ext cx="3060533" cy="338554"/>
          </a:xfrm>
          <a:prstGeom prst="rect">
            <a:avLst/>
          </a:prstGeom>
          <a:noFill/>
        </p:spPr>
        <p:txBody>
          <a:bodyPr wrap="square" rtlCol="0">
            <a:spAutoFit/>
          </a:bodyPr>
          <a:lstStyle/>
          <a:p>
            <a:r>
              <a:rPr lang="en-US" sz="800" dirty="0" smtClean="0">
                <a:solidFill>
                  <a:srgbClr val="FF0000"/>
                </a:solidFill>
              </a:rPr>
              <a:t> RULE 2 </a:t>
            </a:r>
            <a:r>
              <a:rPr lang="en-US" sz="800" dirty="0">
                <a:solidFill>
                  <a:srgbClr val="FF0000"/>
                </a:solidFill>
              </a:rPr>
              <a:t>/ GENERALIZE: </a:t>
            </a:r>
            <a:r>
              <a:rPr lang="en-US" sz="800" dirty="0" smtClean="0">
                <a:solidFill>
                  <a:srgbClr val="FF0000"/>
                </a:solidFill>
              </a:rPr>
              <a:t>: :</a:t>
            </a:r>
            <a:r>
              <a:rPr lang="en-US" sz="800" dirty="0" smtClean="0">
                <a:solidFill>
                  <a:srgbClr val="0070C0"/>
                </a:solidFill>
              </a:rPr>
              <a:t>Cytotoxic drugs tend to be inconsistent</a:t>
            </a:r>
            <a:br>
              <a:rPr lang="en-US" sz="800" dirty="0" smtClean="0">
                <a:solidFill>
                  <a:srgbClr val="0070C0"/>
                </a:solidFill>
              </a:rPr>
            </a:br>
            <a:r>
              <a:rPr lang="en-US" sz="800" dirty="0" err="1" smtClean="0">
                <a:solidFill>
                  <a:srgbClr val="0070C0"/>
                </a:solidFill>
              </a:rPr>
              <a:t>Targetted</a:t>
            </a:r>
            <a:r>
              <a:rPr lang="en-US" sz="800" dirty="0" smtClean="0">
                <a:solidFill>
                  <a:srgbClr val="0070C0"/>
                </a:solidFill>
              </a:rPr>
              <a:t> drugs with high ic50 tend to show consistent response</a:t>
            </a:r>
            <a:endParaRPr lang="en-US" sz="800" dirty="0">
              <a:solidFill>
                <a:srgbClr val="0070C0"/>
              </a:solidFill>
            </a:endParaRPr>
          </a:p>
        </p:txBody>
      </p:sp>
      <p:sp>
        <p:nvSpPr>
          <p:cNvPr id="33" name="TextBox 32"/>
          <p:cNvSpPr txBox="1"/>
          <p:nvPr/>
        </p:nvSpPr>
        <p:spPr>
          <a:xfrm>
            <a:off x="4625498" y="2816822"/>
            <a:ext cx="3435218" cy="707886"/>
          </a:xfrm>
          <a:prstGeom prst="rect">
            <a:avLst/>
          </a:prstGeom>
          <a:noFill/>
        </p:spPr>
        <p:txBody>
          <a:bodyPr wrap="square" rtlCol="0">
            <a:spAutoFit/>
          </a:bodyPr>
          <a:lstStyle/>
          <a:p>
            <a:r>
              <a:rPr lang="en-US" sz="800" dirty="0" smtClean="0">
                <a:solidFill>
                  <a:srgbClr val="0070C0"/>
                </a:solidFill>
              </a:rPr>
              <a:t>Drugs tested with less overlap (tested with less range in GDSC since CCLE dosage range=</a:t>
            </a:r>
            <a:r>
              <a:rPr lang="en-US" sz="800" dirty="0" err="1" smtClean="0">
                <a:solidFill>
                  <a:srgbClr val="0070C0"/>
                </a:solidFill>
              </a:rPr>
              <a:t>const</a:t>
            </a:r>
            <a:r>
              <a:rPr lang="en-US" sz="800" dirty="0" smtClean="0">
                <a:solidFill>
                  <a:srgbClr val="0070C0"/>
                </a:solidFill>
              </a:rPr>
              <a:t>) tend to be inconsistent</a:t>
            </a:r>
            <a:br>
              <a:rPr lang="en-US" sz="800" dirty="0" smtClean="0">
                <a:solidFill>
                  <a:srgbClr val="0070C0"/>
                </a:solidFill>
              </a:rPr>
            </a:br>
            <a:r>
              <a:rPr lang="en-US" sz="800" dirty="0" smtClean="0">
                <a:solidFill>
                  <a:srgbClr val="FF0000"/>
                </a:solidFill>
              </a:rPr>
              <a:t>RULE 1 / GENERALIZE: </a:t>
            </a:r>
            <a:r>
              <a:rPr lang="en-US" sz="800" dirty="0" smtClean="0">
                <a:solidFill>
                  <a:srgbClr val="0070C0"/>
                </a:solidFill>
              </a:rPr>
              <a:t>Drugs </a:t>
            </a:r>
            <a:r>
              <a:rPr lang="en-US" sz="800" dirty="0">
                <a:solidFill>
                  <a:srgbClr val="0070C0"/>
                </a:solidFill>
              </a:rPr>
              <a:t>tested </a:t>
            </a:r>
            <a:r>
              <a:rPr lang="en-US" sz="800" dirty="0" smtClean="0">
                <a:solidFill>
                  <a:srgbClr val="0070C0"/>
                </a:solidFill>
              </a:rPr>
              <a:t>with </a:t>
            </a:r>
            <a:r>
              <a:rPr lang="en-US" sz="800" dirty="0">
                <a:solidFill>
                  <a:srgbClr val="0070C0"/>
                </a:solidFill>
              </a:rPr>
              <a:t>less range </a:t>
            </a:r>
            <a:r>
              <a:rPr lang="en-US" sz="800" dirty="0" smtClean="0">
                <a:solidFill>
                  <a:srgbClr val="0070C0"/>
                </a:solidFill>
              </a:rPr>
              <a:t>(in </a:t>
            </a:r>
            <a:r>
              <a:rPr lang="en-US" sz="800" dirty="0">
                <a:solidFill>
                  <a:srgbClr val="0070C0"/>
                </a:solidFill>
              </a:rPr>
              <a:t>GDSC since CCLE dosage </a:t>
            </a:r>
            <a:r>
              <a:rPr lang="en-US" sz="800" dirty="0" smtClean="0">
                <a:solidFill>
                  <a:srgbClr val="0070C0"/>
                </a:solidFill>
              </a:rPr>
              <a:t>range=</a:t>
            </a:r>
            <a:r>
              <a:rPr lang="en-US" sz="800" dirty="0" err="1" smtClean="0">
                <a:solidFill>
                  <a:srgbClr val="0070C0"/>
                </a:solidFill>
              </a:rPr>
              <a:t>const</a:t>
            </a:r>
            <a:r>
              <a:rPr lang="en-US" sz="800" dirty="0" smtClean="0">
                <a:solidFill>
                  <a:srgbClr val="0070C0"/>
                </a:solidFill>
              </a:rPr>
              <a:t>) tend </a:t>
            </a:r>
            <a:r>
              <a:rPr lang="en-US" sz="800" dirty="0">
                <a:solidFill>
                  <a:srgbClr val="0070C0"/>
                </a:solidFill>
              </a:rPr>
              <a:t>to be inconsistent</a:t>
            </a:r>
          </a:p>
          <a:p>
            <a:endParaRPr lang="en-US" sz="800" dirty="0">
              <a:solidFill>
                <a:srgbClr val="0070C0"/>
              </a:solidFill>
            </a:endParaRPr>
          </a:p>
        </p:txBody>
      </p:sp>
      <p:pic>
        <p:nvPicPr>
          <p:cNvPr id="35" name="Picture 34"/>
          <p:cNvPicPr>
            <a:picLocks noChangeAspect="1"/>
          </p:cNvPicPr>
          <p:nvPr/>
        </p:nvPicPr>
        <p:blipFill>
          <a:blip r:embed="rId14"/>
          <a:stretch>
            <a:fillRect/>
          </a:stretch>
        </p:blipFill>
        <p:spPr>
          <a:xfrm>
            <a:off x="9483864" y="4057389"/>
            <a:ext cx="2361016" cy="1692686"/>
          </a:xfrm>
          <a:prstGeom prst="rect">
            <a:avLst/>
          </a:prstGeom>
        </p:spPr>
      </p:pic>
      <p:sp>
        <p:nvSpPr>
          <p:cNvPr id="37" name="TextBox 36"/>
          <p:cNvSpPr txBox="1"/>
          <p:nvPr/>
        </p:nvSpPr>
        <p:spPr>
          <a:xfrm>
            <a:off x="10423306" y="3594082"/>
            <a:ext cx="1619250" cy="215444"/>
          </a:xfrm>
          <a:prstGeom prst="rect">
            <a:avLst/>
          </a:prstGeom>
          <a:noFill/>
        </p:spPr>
        <p:txBody>
          <a:bodyPr wrap="square" rtlCol="0">
            <a:spAutoFit/>
          </a:bodyPr>
          <a:lstStyle/>
          <a:p>
            <a:r>
              <a:rPr lang="en-US" sz="800" dirty="0" smtClean="0"/>
              <a:t>Trend for all pairs</a:t>
            </a:r>
            <a:endParaRPr lang="en-US" sz="800" dirty="0"/>
          </a:p>
        </p:txBody>
      </p:sp>
      <p:pic>
        <p:nvPicPr>
          <p:cNvPr id="40" name="Picture 39"/>
          <p:cNvPicPr>
            <a:picLocks noChangeAspect="1"/>
          </p:cNvPicPr>
          <p:nvPr/>
        </p:nvPicPr>
        <p:blipFill>
          <a:blip r:embed="rId15"/>
          <a:stretch>
            <a:fillRect/>
          </a:stretch>
        </p:blipFill>
        <p:spPr>
          <a:xfrm>
            <a:off x="5008067" y="5750075"/>
            <a:ext cx="1642349" cy="270260"/>
          </a:xfrm>
          <a:prstGeom prst="rect">
            <a:avLst/>
          </a:prstGeom>
        </p:spPr>
      </p:pic>
      <p:pic>
        <p:nvPicPr>
          <p:cNvPr id="41" name="Picture 40"/>
          <p:cNvPicPr>
            <a:picLocks noChangeAspect="1"/>
          </p:cNvPicPr>
          <p:nvPr/>
        </p:nvPicPr>
        <p:blipFill>
          <a:blip r:embed="rId16"/>
          <a:stretch>
            <a:fillRect/>
          </a:stretch>
        </p:blipFill>
        <p:spPr>
          <a:xfrm>
            <a:off x="6296025" y="520745"/>
            <a:ext cx="1495455" cy="223989"/>
          </a:xfrm>
          <a:prstGeom prst="rect">
            <a:avLst/>
          </a:prstGeom>
        </p:spPr>
      </p:pic>
      <p:pic>
        <p:nvPicPr>
          <p:cNvPr id="43" name="Picture 42"/>
          <p:cNvPicPr>
            <a:picLocks noChangeAspect="1"/>
          </p:cNvPicPr>
          <p:nvPr/>
        </p:nvPicPr>
        <p:blipFill>
          <a:blip r:embed="rId17"/>
          <a:stretch>
            <a:fillRect/>
          </a:stretch>
        </p:blipFill>
        <p:spPr>
          <a:xfrm>
            <a:off x="9286188" y="3905612"/>
            <a:ext cx="2756368" cy="2000590"/>
          </a:xfrm>
          <a:prstGeom prst="rect">
            <a:avLst/>
          </a:prstGeom>
        </p:spPr>
      </p:pic>
      <p:sp>
        <p:nvSpPr>
          <p:cNvPr id="44" name="TextBox 43"/>
          <p:cNvSpPr txBox="1"/>
          <p:nvPr/>
        </p:nvSpPr>
        <p:spPr>
          <a:xfrm>
            <a:off x="7058025" y="190500"/>
            <a:ext cx="1809750" cy="215444"/>
          </a:xfrm>
          <a:prstGeom prst="rect">
            <a:avLst/>
          </a:prstGeom>
          <a:noFill/>
        </p:spPr>
        <p:txBody>
          <a:bodyPr wrap="square" rtlCol="0">
            <a:spAutoFit/>
          </a:bodyPr>
          <a:lstStyle/>
          <a:p>
            <a:r>
              <a:rPr lang="en-US" sz="800" dirty="0" smtClean="0"/>
              <a:t>Overlapping range not on log-scale</a:t>
            </a:r>
            <a:endParaRPr lang="en-US" sz="800" dirty="0"/>
          </a:p>
        </p:txBody>
      </p:sp>
    </p:spTree>
    <p:extLst>
      <p:ext uri="{BB962C8B-B14F-4D97-AF65-F5344CB8AC3E}">
        <p14:creationId xmlns:p14="http://schemas.microsoft.com/office/powerpoint/2010/main" val="1459641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875" y="738188"/>
            <a:ext cx="3038475" cy="2734628"/>
          </a:xfrm>
          <a:prstGeom prst="rect">
            <a:avLst/>
          </a:prstGeom>
        </p:spPr>
      </p:pic>
      <p:sp>
        <p:nvSpPr>
          <p:cNvPr id="5" name="TextBox 4"/>
          <p:cNvSpPr txBox="1"/>
          <p:nvPr/>
        </p:nvSpPr>
        <p:spPr>
          <a:xfrm>
            <a:off x="228599" y="104775"/>
            <a:ext cx="5381625" cy="307777"/>
          </a:xfrm>
          <a:prstGeom prst="rect">
            <a:avLst/>
          </a:prstGeom>
          <a:noFill/>
        </p:spPr>
        <p:txBody>
          <a:bodyPr wrap="square" rtlCol="0">
            <a:spAutoFit/>
          </a:bodyPr>
          <a:lstStyle/>
          <a:p>
            <a:r>
              <a:rPr lang="en-US" sz="1400" dirty="0" smtClean="0"/>
              <a:t>Do drugs with specific target pathway exhibit inconsistency?</a:t>
            </a:r>
          </a:p>
        </p:txBody>
      </p:sp>
      <p:pic>
        <p:nvPicPr>
          <p:cNvPr id="8" name="Picture 7"/>
          <p:cNvPicPr>
            <a:picLocks noChangeAspect="1"/>
          </p:cNvPicPr>
          <p:nvPr/>
        </p:nvPicPr>
        <p:blipFill>
          <a:blip r:embed="rId3"/>
          <a:stretch>
            <a:fillRect/>
          </a:stretch>
        </p:blipFill>
        <p:spPr>
          <a:xfrm>
            <a:off x="4158119" y="658897"/>
            <a:ext cx="2867025" cy="2402432"/>
          </a:xfrm>
          <a:prstGeom prst="rect">
            <a:avLst/>
          </a:prstGeom>
        </p:spPr>
      </p:pic>
      <p:pic>
        <p:nvPicPr>
          <p:cNvPr id="12" name="Picture 11"/>
          <p:cNvPicPr>
            <a:picLocks noChangeAspect="1"/>
          </p:cNvPicPr>
          <p:nvPr/>
        </p:nvPicPr>
        <p:blipFill>
          <a:blip r:embed="rId4"/>
          <a:stretch>
            <a:fillRect/>
          </a:stretch>
        </p:blipFill>
        <p:spPr>
          <a:xfrm>
            <a:off x="8431823" y="117256"/>
            <a:ext cx="3688459" cy="2518368"/>
          </a:xfrm>
          <a:prstGeom prst="rect">
            <a:avLst/>
          </a:prstGeom>
        </p:spPr>
      </p:pic>
      <p:sp>
        <p:nvSpPr>
          <p:cNvPr id="13" name="TextBox 12"/>
          <p:cNvSpPr txBox="1"/>
          <p:nvPr/>
        </p:nvSpPr>
        <p:spPr>
          <a:xfrm>
            <a:off x="228599" y="6336856"/>
            <a:ext cx="3357283" cy="215444"/>
          </a:xfrm>
          <a:prstGeom prst="rect">
            <a:avLst/>
          </a:prstGeom>
          <a:noFill/>
        </p:spPr>
        <p:txBody>
          <a:bodyPr wrap="square" rtlCol="0">
            <a:spAutoFit/>
          </a:bodyPr>
          <a:lstStyle/>
          <a:p>
            <a:r>
              <a:rPr lang="en-US" sz="800" dirty="0" smtClean="0"/>
              <a:t>Considered Sensitive CLs (2111  CLs)</a:t>
            </a:r>
            <a:endParaRPr lang="en-US" sz="800" dirty="0"/>
          </a:p>
        </p:txBody>
      </p:sp>
      <p:sp>
        <p:nvSpPr>
          <p:cNvPr id="14" name="TextBox 13"/>
          <p:cNvSpPr txBox="1"/>
          <p:nvPr/>
        </p:nvSpPr>
        <p:spPr>
          <a:xfrm>
            <a:off x="120817" y="3917814"/>
            <a:ext cx="3060533" cy="707886"/>
          </a:xfrm>
          <a:prstGeom prst="rect">
            <a:avLst/>
          </a:prstGeom>
          <a:noFill/>
        </p:spPr>
        <p:txBody>
          <a:bodyPr wrap="square" rtlCol="0">
            <a:spAutoFit/>
          </a:bodyPr>
          <a:lstStyle/>
          <a:p>
            <a:r>
              <a:rPr lang="en-US" sz="800" dirty="0" smtClean="0">
                <a:solidFill>
                  <a:srgbClr val="0070C0"/>
                </a:solidFill>
              </a:rPr>
              <a:t>Even though more no of drugs have “EGFR“, “ERK MAP </a:t>
            </a:r>
            <a:r>
              <a:rPr lang="en-US" sz="800" dirty="0" err="1" smtClean="0">
                <a:solidFill>
                  <a:srgbClr val="0070C0"/>
                </a:solidFill>
              </a:rPr>
              <a:t>signalling</a:t>
            </a:r>
            <a:r>
              <a:rPr lang="en-US" sz="800" dirty="0" smtClean="0">
                <a:solidFill>
                  <a:srgbClr val="0070C0"/>
                </a:solidFill>
              </a:rPr>
              <a:t>” and “RTK </a:t>
            </a:r>
            <a:r>
              <a:rPr lang="en-US" sz="800" dirty="0" err="1" smtClean="0">
                <a:solidFill>
                  <a:srgbClr val="0070C0"/>
                </a:solidFill>
              </a:rPr>
              <a:t>sigbnalling</a:t>
            </a:r>
            <a:r>
              <a:rPr lang="en-US" sz="800" dirty="0" smtClean="0">
                <a:solidFill>
                  <a:srgbClr val="0070C0"/>
                </a:solidFill>
              </a:rPr>
              <a:t>”, then also  median IS for these pathways/</a:t>
            </a:r>
            <a:r>
              <a:rPr lang="en-US" sz="800" dirty="0" err="1" smtClean="0">
                <a:solidFill>
                  <a:srgbClr val="0070C0"/>
                </a:solidFill>
              </a:rPr>
              <a:t>moA</a:t>
            </a:r>
            <a:r>
              <a:rPr lang="en-US" sz="800" dirty="0" smtClean="0">
                <a:solidFill>
                  <a:srgbClr val="0070C0"/>
                </a:solidFill>
              </a:rPr>
              <a:t> is lower.</a:t>
            </a:r>
            <a:br>
              <a:rPr lang="en-US" sz="800" dirty="0" smtClean="0">
                <a:solidFill>
                  <a:srgbClr val="0070C0"/>
                </a:solidFill>
              </a:rPr>
            </a:br>
            <a:r>
              <a:rPr lang="en-US" sz="800" dirty="0">
                <a:solidFill>
                  <a:srgbClr val="FF0000"/>
                </a:solidFill>
              </a:rPr>
              <a:t>RULE </a:t>
            </a:r>
            <a:r>
              <a:rPr lang="en-US" sz="800" dirty="0" smtClean="0">
                <a:solidFill>
                  <a:srgbClr val="FF0000"/>
                </a:solidFill>
              </a:rPr>
              <a:t>3 </a:t>
            </a:r>
            <a:r>
              <a:rPr lang="en-US" sz="800" dirty="0">
                <a:solidFill>
                  <a:srgbClr val="FF0000"/>
                </a:solidFill>
              </a:rPr>
              <a:t>/ GENERALIZE: </a:t>
            </a:r>
            <a:r>
              <a:rPr lang="en-US" sz="800" dirty="0" smtClean="0">
                <a:solidFill>
                  <a:srgbClr val="0070C0"/>
                </a:solidFill>
              </a:rPr>
              <a:t>Drugs with these 2 pathways tend to be inconsistent</a:t>
            </a:r>
            <a:endParaRPr lang="en-US" sz="800" dirty="0">
              <a:solidFill>
                <a:srgbClr val="0070C0"/>
              </a:solidFill>
            </a:endParaRPr>
          </a:p>
        </p:txBody>
      </p:sp>
      <p:sp>
        <p:nvSpPr>
          <p:cNvPr id="15" name="TextBox 14"/>
          <p:cNvSpPr txBox="1"/>
          <p:nvPr/>
        </p:nvSpPr>
        <p:spPr>
          <a:xfrm>
            <a:off x="3622744" y="3917814"/>
            <a:ext cx="3060533" cy="338554"/>
          </a:xfrm>
          <a:prstGeom prst="rect">
            <a:avLst/>
          </a:prstGeom>
          <a:noFill/>
        </p:spPr>
        <p:txBody>
          <a:bodyPr wrap="square" rtlCol="0">
            <a:spAutoFit/>
          </a:bodyPr>
          <a:lstStyle/>
          <a:p>
            <a:r>
              <a:rPr lang="en-US" sz="800" dirty="0" err="1" smtClean="0">
                <a:solidFill>
                  <a:srgbClr val="0070C0"/>
                </a:solidFill>
              </a:rPr>
              <a:t>moA</a:t>
            </a:r>
            <a:r>
              <a:rPr lang="en-US" sz="800" dirty="0" smtClean="0">
                <a:solidFill>
                  <a:srgbClr val="0070C0"/>
                </a:solidFill>
              </a:rPr>
              <a:t> for which show lower IS contribute to less sensitive pairs in the common set. </a:t>
            </a:r>
            <a:endParaRPr lang="en-US" sz="800" dirty="0">
              <a:solidFill>
                <a:srgbClr val="0070C0"/>
              </a:solidFill>
            </a:endParaRPr>
          </a:p>
        </p:txBody>
      </p:sp>
      <p:sp>
        <p:nvSpPr>
          <p:cNvPr id="16" name="TextBox 15"/>
          <p:cNvSpPr txBox="1"/>
          <p:nvPr/>
        </p:nvSpPr>
        <p:spPr>
          <a:xfrm>
            <a:off x="8896351" y="6336856"/>
            <a:ext cx="3223932" cy="338554"/>
          </a:xfrm>
          <a:prstGeom prst="rect">
            <a:avLst/>
          </a:prstGeom>
          <a:noFill/>
        </p:spPr>
        <p:txBody>
          <a:bodyPr wrap="square" rtlCol="0">
            <a:spAutoFit/>
          </a:bodyPr>
          <a:lstStyle/>
          <a:p>
            <a:r>
              <a:rPr lang="en-US" sz="800" dirty="0" smtClean="0">
                <a:solidFill>
                  <a:srgbClr val="0070C0"/>
                </a:solidFill>
              </a:rPr>
              <a:t>There could be other sources also like assay, time </a:t>
            </a:r>
            <a:r>
              <a:rPr lang="en-US" sz="800" dirty="0" err="1" smtClean="0">
                <a:solidFill>
                  <a:srgbClr val="0070C0"/>
                </a:solidFill>
              </a:rPr>
              <a:t>bt</a:t>
            </a:r>
            <a:r>
              <a:rPr lang="en-US" sz="800" dirty="0" smtClean="0">
                <a:solidFill>
                  <a:srgbClr val="0070C0"/>
                </a:solidFill>
              </a:rPr>
              <a:t> no data to check that.</a:t>
            </a:r>
            <a:endParaRPr lang="en-US" sz="800" dirty="0">
              <a:solidFill>
                <a:srgbClr val="0070C0"/>
              </a:solidFill>
            </a:endParaRPr>
          </a:p>
        </p:txBody>
      </p:sp>
      <p:pic>
        <p:nvPicPr>
          <p:cNvPr id="17" name="Picture 16"/>
          <p:cNvPicPr>
            <a:picLocks noChangeAspect="1"/>
          </p:cNvPicPr>
          <p:nvPr/>
        </p:nvPicPr>
        <p:blipFill>
          <a:blip r:embed="rId5"/>
          <a:stretch>
            <a:fillRect/>
          </a:stretch>
        </p:blipFill>
        <p:spPr>
          <a:xfrm>
            <a:off x="197112" y="696543"/>
            <a:ext cx="3042393" cy="2776273"/>
          </a:xfrm>
          <a:prstGeom prst="rect">
            <a:avLst/>
          </a:prstGeom>
        </p:spPr>
      </p:pic>
      <p:pic>
        <p:nvPicPr>
          <p:cNvPr id="18" name="Picture 17"/>
          <p:cNvPicPr>
            <a:picLocks noChangeAspect="1"/>
          </p:cNvPicPr>
          <p:nvPr/>
        </p:nvPicPr>
        <p:blipFill>
          <a:blip r:embed="rId6"/>
          <a:stretch>
            <a:fillRect/>
          </a:stretch>
        </p:blipFill>
        <p:spPr>
          <a:xfrm>
            <a:off x="3836777" y="480688"/>
            <a:ext cx="3326024" cy="2758849"/>
          </a:xfrm>
          <a:prstGeom prst="rect">
            <a:avLst/>
          </a:prstGeom>
        </p:spPr>
      </p:pic>
    </p:spTree>
    <p:extLst>
      <p:ext uri="{BB962C8B-B14F-4D97-AF65-F5344CB8AC3E}">
        <p14:creationId xmlns:p14="http://schemas.microsoft.com/office/powerpoint/2010/main" val="228837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5481"/>
            <a:ext cx="10602711" cy="590319"/>
          </a:xfrm>
        </p:spPr>
        <p:txBody>
          <a:bodyPr>
            <a:normAutofit/>
          </a:bodyPr>
          <a:lstStyle/>
          <a:p>
            <a:r>
              <a:rPr lang="en-US" sz="1800" dirty="0" smtClean="0">
                <a:latin typeface="+mn-lt"/>
              </a:rPr>
              <a:t>Cell line - level analysis</a:t>
            </a:r>
            <a:endParaRPr lang="en-US" sz="1800" dirty="0">
              <a:latin typeface="+mn-lt"/>
            </a:endParaRPr>
          </a:p>
        </p:txBody>
      </p:sp>
      <p:pic>
        <p:nvPicPr>
          <p:cNvPr id="3" name="Picture 2"/>
          <p:cNvPicPr>
            <a:picLocks noChangeAspect="1"/>
          </p:cNvPicPr>
          <p:nvPr/>
        </p:nvPicPr>
        <p:blipFill>
          <a:blip r:embed="rId2"/>
          <a:stretch>
            <a:fillRect/>
          </a:stretch>
        </p:blipFill>
        <p:spPr>
          <a:xfrm>
            <a:off x="118958" y="619514"/>
            <a:ext cx="1422409" cy="948272"/>
          </a:xfrm>
          <a:prstGeom prst="rect">
            <a:avLst/>
          </a:prstGeom>
        </p:spPr>
      </p:pic>
      <p:pic>
        <p:nvPicPr>
          <p:cNvPr id="5" name="Picture 4"/>
          <p:cNvPicPr>
            <a:picLocks noChangeAspect="1"/>
          </p:cNvPicPr>
          <p:nvPr/>
        </p:nvPicPr>
        <p:blipFill>
          <a:blip r:embed="rId3"/>
          <a:stretch>
            <a:fillRect/>
          </a:stretch>
        </p:blipFill>
        <p:spPr>
          <a:xfrm>
            <a:off x="1574809" y="619514"/>
            <a:ext cx="1420639" cy="959891"/>
          </a:xfrm>
          <a:prstGeom prst="rect">
            <a:avLst/>
          </a:prstGeom>
        </p:spPr>
      </p:pic>
      <p:sp>
        <p:nvSpPr>
          <p:cNvPr id="6" name="TextBox 5"/>
          <p:cNvSpPr txBox="1"/>
          <p:nvPr/>
        </p:nvSpPr>
        <p:spPr>
          <a:xfrm>
            <a:off x="281617" y="1599364"/>
            <a:ext cx="827942" cy="215444"/>
          </a:xfrm>
          <a:prstGeom prst="rect">
            <a:avLst/>
          </a:prstGeom>
          <a:noFill/>
        </p:spPr>
        <p:txBody>
          <a:bodyPr wrap="square" rtlCol="0">
            <a:spAutoFit/>
          </a:bodyPr>
          <a:lstStyle/>
          <a:p>
            <a:r>
              <a:rPr lang="en-US" sz="800" dirty="0" err="1" smtClean="0"/>
              <a:t>Nbins</a:t>
            </a:r>
            <a:r>
              <a:rPr lang="en-US" sz="800" dirty="0" smtClean="0"/>
              <a:t>=15</a:t>
            </a:r>
            <a:endParaRPr lang="en-US" sz="800" dirty="0"/>
          </a:p>
        </p:txBody>
      </p:sp>
      <p:sp>
        <p:nvSpPr>
          <p:cNvPr id="8" name="TextBox 7"/>
          <p:cNvSpPr txBox="1"/>
          <p:nvPr/>
        </p:nvSpPr>
        <p:spPr>
          <a:xfrm>
            <a:off x="1729795" y="1535523"/>
            <a:ext cx="827942" cy="215444"/>
          </a:xfrm>
          <a:prstGeom prst="rect">
            <a:avLst/>
          </a:prstGeom>
          <a:noFill/>
        </p:spPr>
        <p:txBody>
          <a:bodyPr wrap="square" rtlCol="0">
            <a:spAutoFit/>
          </a:bodyPr>
          <a:lstStyle/>
          <a:p>
            <a:r>
              <a:rPr lang="en-US" sz="800" dirty="0" err="1" smtClean="0"/>
              <a:t>Nbins</a:t>
            </a:r>
            <a:r>
              <a:rPr lang="en-US" sz="800" dirty="0" smtClean="0"/>
              <a:t>=3</a:t>
            </a:r>
            <a:endParaRPr lang="en-US" sz="800" dirty="0"/>
          </a:p>
        </p:txBody>
      </p:sp>
      <p:sp>
        <p:nvSpPr>
          <p:cNvPr id="9" name="TextBox 8"/>
          <p:cNvSpPr txBox="1"/>
          <p:nvPr/>
        </p:nvSpPr>
        <p:spPr>
          <a:xfrm>
            <a:off x="152400" y="1909118"/>
            <a:ext cx="3235569" cy="215444"/>
          </a:xfrm>
          <a:prstGeom prst="rect">
            <a:avLst/>
          </a:prstGeom>
          <a:noFill/>
        </p:spPr>
        <p:txBody>
          <a:bodyPr wrap="square" rtlCol="0">
            <a:spAutoFit/>
          </a:bodyPr>
          <a:lstStyle/>
          <a:p>
            <a:r>
              <a:rPr lang="en-US" sz="800" dirty="0" smtClean="0"/>
              <a:t>=&gt; Chose cell lines which have been tested for at least 5 drugs</a:t>
            </a:r>
            <a:endParaRPr lang="en-US" sz="800" dirty="0"/>
          </a:p>
        </p:txBody>
      </p:sp>
      <p:pic>
        <p:nvPicPr>
          <p:cNvPr id="10" name="Picture 9"/>
          <p:cNvPicPr>
            <a:picLocks noChangeAspect="1"/>
          </p:cNvPicPr>
          <p:nvPr/>
        </p:nvPicPr>
        <p:blipFill>
          <a:blip r:embed="rId4"/>
          <a:stretch>
            <a:fillRect/>
          </a:stretch>
        </p:blipFill>
        <p:spPr>
          <a:xfrm>
            <a:off x="3079146" y="1675067"/>
            <a:ext cx="2078807" cy="1399730"/>
          </a:xfrm>
          <a:prstGeom prst="rect">
            <a:avLst/>
          </a:prstGeom>
        </p:spPr>
      </p:pic>
      <p:pic>
        <p:nvPicPr>
          <p:cNvPr id="11" name="Picture 10"/>
          <p:cNvPicPr>
            <a:picLocks noChangeAspect="1"/>
          </p:cNvPicPr>
          <p:nvPr/>
        </p:nvPicPr>
        <p:blipFill>
          <a:blip r:embed="rId5"/>
          <a:stretch>
            <a:fillRect/>
          </a:stretch>
        </p:blipFill>
        <p:spPr>
          <a:xfrm>
            <a:off x="5545356" y="1707086"/>
            <a:ext cx="2920727" cy="1398407"/>
          </a:xfrm>
          <a:prstGeom prst="rect">
            <a:avLst/>
          </a:prstGeom>
        </p:spPr>
      </p:pic>
      <p:pic>
        <p:nvPicPr>
          <p:cNvPr id="12" name="Picture 11"/>
          <p:cNvPicPr>
            <a:picLocks noChangeAspect="1"/>
          </p:cNvPicPr>
          <p:nvPr/>
        </p:nvPicPr>
        <p:blipFill>
          <a:blip r:embed="rId6"/>
          <a:stretch>
            <a:fillRect/>
          </a:stretch>
        </p:blipFill>
        <p:spPr>
          <a:xfrm>
            <a:off x="3163436" y="3269713"/>
            <a:ext cx="2272697" cy="1528811"/>
          </a:xfrm>
          <a:prstGeom prst="rect">
            <a:avLst/>
          </a:prstGeom>
        </p:spPr>
      </p:pic>
      <p:sp>
        <p:nvSpPr>
          <p:cNvPr id="13" name="TextBox 12"/>
          <p:cNvSpPr txBox="1"/>
          <p:nvPr/>
        </p:nvSpPr>
        <p:spPr>
          <a:xfrm>
            <a:off x="112010" y="3741732"/>
            <a:ext cx="3235569" cy="584775"/>
          </a:xfrm>
          <a:prstGeom prst="rect">
            <a:avLst/>
          </a:prstGeom>
          <a:noFill/>
        </p:spPr>
        <p:txBody>
          <a:bodyPr wrap="square" rtlCol="0">
            <a:spAutoFit/>
          </a:bodyPr>
          <a:lstStyle/>
          <a:p>
            <a:pPr marL="171450" indent="-171450">
              <a:buFont typeface="Symbol" panose="05050102010706020507" pitchFamily="18" charset="2"/>
              <a:buChar char="Þ"/>
            </a:pPr>
            <a:r>
              <a:rPr lang="en-US" sz="800" dirty="0" smtClean="0"/>
              <a:t>Chose cell lines which have been tested  for all 15 drugs</a:t>
            </a:r>
          </a:p>
          <a:p>
            <a:pPr marL="171450" indent="-171450">
              <a:buFont typeface="Symbol" panose="05050102010706020507" pitchFamily="18" charset="2"/>
              <a:buChar char="Þ"/>
            </a:pPr>
            <a:r>
              <a:rPr lang="en-US" sz="800" dirty="0" smtClean="0"/>
              <a:t>Since we want to be very sure of the conclusion we make and </a:t>
            </a:r>
            <a:br>
              <a:rPr lang="en-US" sz="800" dirty="0" smtClean="0"/>
            </a:br>
            <a:r>
              <a:rPr lang="en-US" sz="800" dirty="0" smtClean="0"/>
              <a:t>hence stringent on he cell line selection criteria (already 15 drugs is not too many for a concrete conclusion)</a:t>
            </a:r>
            <a:endParaRPr lang="en-US" sz="800" dirty="0"/>
          </a:p>
        </p:txBody>
      </p:sp>
      <p:pic>
        <p:nvPicPr>
          <p:cNvPr id="15" name="Picture 14"/>
          <p:cNvPicPr>
            <a:picLocks noChangeAspect="1"/>
          </p:cNvPicPr>
          <p:nvPr/>
        </p:nvPicPr>
        <p:blipFill>
          <a:blip r:embed="rId7"/>
          <a:stretch>
            <a:fillRect/>
          </a:stretch>
        </p:blipFill>
        <p:spPr>
          <a:xfrm>
            <a:off x="3256072" y="4821982"/>
            <a:ext cx="2104203" cy="1423860"/>
          </a:xfrm>
          <a:prstGeom prst="rect">
            <a:avLst/>
          </a:prstGeom>
        </p:spPr>
      </p:pic>
      <p:pic>
        <p:nvPicPr>
          <p:cNvPr id="16" name="Picture 15"/>
          <p:cNvPicPr>
            <a:picLocks noChangeAspect="1"/>
          </p:cNvPicPr>
          <p:nvPr/>
        </p:nvPicPr>
        <p:blipFill>
          <a:blip r:embed="rId8"/>
          <a:stretch>
            <a:fillRect/>
          </a:stretch>
        </p:blipFill>
        <p:spPr>
          <a:xfrm>
            <a:off x="5628633" y="4778674"/>
            <a:ext cx="2545788" cy="1510475"/>
          </a:xfrm>
          <a:prstGeom prst="rect">
            <a:avLst/>
          </a:prstGeom>
        </p:spPr>
      </p:pic>
      <p:sp>
        <p:nvSpPr>
          <p:cNvPr id="18" name="TextBox 17"/>
          <p:cNvSpPr txBox="1"/>
          <p:nvPr/>
        </p:nvSpPr>
        <p:spPr>
          <a:xfrm>
            <a:off x="20503" y="5032288"/>
            <a:ext cx="3235569" cy="215444"/>
          </a:xfrm>
          <a:prstGeom prst="rect">
            <a:avLst/>
          </a:prstGeom>
          <a:noFill/>
        </p:spPr>
        <p:txBody>
          <a:bodyPr wrap="square" rtlCol="0">
            <a:spAutoFit/>
          </a:bodyPr>
          <a:lstStyle/>
          <a:p>
            <a:pPr marL="171450" indent="-171450">
              <a:buFont typeface="Symbol" panose="05050102010706020507" pitchFamily="18" charset="2"/>
              <a:buChar char="Þ"/>
            </a:pPr>
            <a:r>
              <a:rPr lang="en-US" sz="800" dirty="0" smtClean="0"/>
              <a:t>Chose cell lines which have been tested for at least 11 drugs</a:t>
            </a:r>
            <a:endParaRPr lang="en-US" sz="800" dirty="0"/>
          </a:p>
        </p:txBody>
      </p:sp>
      <p:pic>
        <p:nvPicPr>
          <p:cNvPr id="19" name="Picture 18"/>
          <p:cNvPicPr>
            <a:picLocks noChangeAspect="1"/>
          </p:cNvPicPr>
          <p:nvPr/>
        </p:nvPicPr>
        <p:blipFill>
          <a:blip r:embed="rId9"/>
          <a:stretch>
            <a:fillRect/>
          </a:stretch>
        </p:blipFill>
        <p:spPr>
          <a:xfrm>
            <a:off x="5545356" y="3396580"/>
            <a:ext cx="2959005" cy="475305"/>
          </a:xfrm>
          <a:prstGeom prst="rect">
            <a:avLst/>
          </a:prstGeom>
        </p:spPr>
      </p:pic>
      <p:sp>
        <p:nvSpPr>
          <p:cNvPr id="20" name="TextBox 19"/>
          <p:cNvSpPr txBox="1"/>
          <p:nvPr/>
        </p:nvSpPr>
        <p:spPr>
          <a:xfrm>
            <a:off x="5407073" y="1453821"/>
            <a:ext cx="3490437" cy="215444"/>
          </a:xfrm>
          <a:prstGeom prst="rect">
            <a:avLst/>
          </a:prstGeom>
          <a:noFill/>
        </p:spPr>
        <p:txBody>
          <a:bodyPr wrap="square" rtlCol="0">
            <a:spAutoFit/>
          </a:bodyPr>
          <a:lstStyle/>
          <a:p>
            <a:r>
              <a:rPr lang="en-US" sz="800" dirty="0" smtClean="0"/>
              <a:t>=&gt; Except 1</a:t>
            </a:r>
            <a:r>
              <a:rPr lang="en-US" sz="800" baseline="30000" dirty="0" smtClean="0"/>
              <a:t>st</a:t>
            </a:r>
            <a:r>
              <a:rPr lang="en-US" sz="800" dirty="0" smtClean="0"/>
              <a:t>, all other have been tested for too </a:t>
            </a:r>
            <a:r>
              <a:rPr lang="en-US" sz="800" dirty="0" err="1" smtClean="0"/>
              <a:t>ew</a:t>
            </a:r>
            <a:r>
              <a:rPr lang="en-US" sz="800" dirty="0" smtClean="0"/>
              <a:t> </a:t>
            </a:r>
            <a:r>
              <a:rPr lang="en-US" sz="800" dirty="0" err="1" smtClean="0"/>
              <a:t>drus</a:t>
            </a:r>
            <a:r>
              <a:rPr lang="en-US" sz="800" dirty="0" smtClean="0"/>
              <a:t> to make a co </a:t>
            </a:r>
            <a:r>
              <a:rPr lang="en-US" sz="800" dirty="0" err="1" smtClean="0"/>
              <a:t>nclusion</a:t>
            </a:r>
            <a:endParaRPr lang="en-US" sz="800" dirty="0"/>
          </a:p>
        </p:txBody>
      </p:sp>
    </p:spTree>
    <p:extLst>
      <p:ext uri="{BB962C8B-B14F-4D97-AF65-F5344CB8AC3E}">
        <p14:creationId xmlns:p14="http://schemas.microsoft.com/office/powerpoint/2010/main" val="4286872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43517</TotalTime>
  <Words>1294</Words>
  <Application>Microsoft Office PowerPoint</Application>
  <PresentationFormat>Widescreen</PresentationFormat>
  <Paragraphs>182</Paragraphs>
  <Slides>33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Courier New</vt:lpstr>
      <vt:lpstr>Symbol</vt:lpstr>
      <vt:lpstr>Office Theme</vt:lpstr>
      <vt:lpstr>CadrRes plots</vt:lpstr>
      <vt:lpstr>..</vt:lpstr>
      <vt:lpstr>PowerPoint Presentation</vt:lpstr>
      <vt:lpstr>Choosing AAA threshold / Level 1 custering</vt:lpstr>
      <vt:lpstr>Lit review: Analysis/LiteratureReview.xlsx</vt:lpstr>
      <vt:lpstr>Drug-level analysis</vt:lpstr>
      <vt:lpstr>PowerPoint Presentation</vt:lpstr>
      <vt:lpstr>PowerPoint Presentation</vt:lpstr>
      <vt:lpstr>Cell line - level analysis</vt:lpstr>
      <vt:lpstr>PowerPoint Presentation</vt:lpstr>
      <vt:lpstr>PowerPoint Presentation</vt:lpstr>
      <vt:lpstr>PowerPoint Presentation</vt:lpstr>
      <vt:lpstr>PowerPoint Presentation</vt:lpstr>
      <vt:lpstr>PowerPoint Presentation</vt:lpstr>
      <vt:lpstr>Which cancer genes to use? </vt:lpstr>
      <vt:lpstr>PowerPoint Presentation</vt:lpstr>
      <vt:lpstr>PowerPoint Presentation</vt:lpstr>
      <vt:lpstr>PowerPoint Presentation</vt:lpstr>
      <vt:lpstr>PowerPoint Presentation</vt:lpstr>
      <vt:lpstr>PowerPoint Presentation</vt:lpstr>
      <vt:lpstr>PowerPoint Presentation</vt:lpstr>
      <vt:lpstr>Correlation between new ABFC and old ABFC</vt:lpstr>
      <vt:lpstr>PowerPoint Presentation</vt:lpstr>
      <vt:lpstr>Corr between new and old approximated area</vt:lpstr>
      <vt:lpstr>Corr between new and old m, ic50, mae</vt:lpstr>
      <vt:lpstr>extras</vt:lpstr>
      <vt:lpstr>extras</vt:lpstr>
      <vt:lpstr>PowerPoint Presentation</vt:lpstr>
      <vt:lpstr>PowerPoint Presentation</vt:lpstr>
      <vt:lpstr>PowerPoint Presentation</vt:lpstr>
      <vt:lpstr>Things to be noted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Cadres plots</dc:title>
  <dc:creator>Aanchal Mongia</dc:creator>
  <cp:lastModifiedBy>Aanchal Mongia</cp:lastModifiedBy>
  <cp:revision>254</cp:revision>
  <dcterms:created xsi:type="dcterms:W3CDTF">2019-10-07T07:28:07Z</dcterms:created>
  <dcterms:modified xsi:type="dcterms:W3CDTF">2019-11-21T06:27:47Z</dcterms:modified>
</cp:coreProperties>
</file>